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2" r:id="rId1"/>
  </p:sldMasterIdLst>
  <p:notesMasterIdLst>
    <p:notesMasterId r:id="rId124"/>
  </p:notesMasterIdLst>
  <p:sldIdLst>
    <p:sldId id="501" r:id="rId2"/>
    <p:sldId id="502" r:id="rId3"/>
    <p:sldId id="513" r:id="rId4"/>
    <p:sldId id="474" r:id="rId5"/>
    <p:sldId id="476" r:id="rId6"/>
    <p:sldId id="499" r:id="rId7"/>
    <p:sldId id="484" r:id="rId8"/>
    <p:sldId id="514" r:id="rId9"/>
    <p:sldId id="515" r:id="rId10"/>
    <p:sldId id="516" r:id="rId11"/>
    <p:sldId id="517" r:id="rId12"/>
    <p:sldId id="518" r:id="rId13"/>
    <p:sldId id="519" r:id="rId14"/>
    <p:sldId id="487" r:id="rId15"/>
    <p:sldId id="493" r:id="rId16"/>
    <p:sldId id="494" r:id="rId17"/>
    <p:sldId id="495" r:id="rId18"/>
    <p:sldId id="496" r:id="rId19"/>
    <p:sldId id="497" r:id="rId20"/>
    <p:sldId id="498" r:id="rId21"/>
    <p:sldId id="521" r:id="rId22"/>
    <p:sldId id="522" r:id="rId23"/>
    <p:sldId id="530" r:id="rId24"/>
    <p:sldId id="531" r:id="rId25"/>
    <p:sldId id="533" r:id="rId26"/>
    <p:sldId id="534" r:id="rId27"/>
    <p:sldId id="532" r:id="rId28"/>
    <p:sldId id="396" r:id="rId29"/>
    <p:sldId id="397" r:id="rId30"/>
    <p:sldId id="395" r:id="rId31"/>
    <p:sldId id="478" r:id="rId32"/>
    <p:sldId id="529" r:id="rId33"/>
    <p:sldId id="528" r:id="rId34"/>
    <p:sldId id="481" r:id="rId35"/>
    <p:sldId id="480" r:id="rId36"/>
    <p:sldId id="526" r:id="rId37"/>
    <p:sldId id="525" r:id="rId38"/>
    <p:sldId id="527" r:id="rId39"/>
    <p:sldId id="262" r:id="rId40"/>
    <p:sldId id="263" r:id="rId41"/>
    <p:sldId id="503" r:id="rId42"/>
    <p:sldId id="401" r:id="rId43"/>
    <p:sldId id="264" r:id="rId44"/>
    <p:sldId id="325" r:id="rId45"/>
    <p:sldId id="403" r:id="rId46"/>
    <p:sldId id="404" r:id="rId47"/>
    <p:sldId id="324" r:id="rId48"/>
    <p:sldId id="327" r:id="rId49"/>
    <p:sldId id="265" r:id="rId50"/>
    <p:sldId id="266" r:id="rId51"/>
    <p:sldId id="332" r:id="rId52"/>
    <p:sldId id="331" r:id="rId53"/>
    <p:sldId id="267" r:id="rId54"/>
    <p:sldId id="268" r:id="rId55"/>
    <p:sldId id="269" r:id="rId56"/>
    <p:sldId id="309" r:id="rId57"/>
    <p:sldId id="270" r:id="rId58"/>
    <p:sldId id="271" r:id="rId59"/>
    <p:sldId id="398" r:id="rId60"/>
    <p:sldId id="272" r:id="rId61"/>
    <p:sldId id="273" r:id="rId62"/>
    <p:sldId id="358" r:id="rId63"/>
    <p:sldId id="274" r:id="rId64"/>
    <p:sldId id="355" r:id="rId65"/>
    <p:sldId id="310" r:id="rId66"/>
    <p:sldId id="335" r:id="rId67"/>
    <p:sldId id="275" r:id="rId68"/>
    <p:sldId id="276" r:id="rId69"/>
    <p:sldId id="352" r:id="rId70"/>
    <p:sldId id="277" r:id="rId71"/>
    <p:sldId id="336" r:id="rId72"/>
    <p:sldId id="353" r:id="rId73"/>
    <p:sldId id="399" r:id="rId74"/>
    <p:sldId id="278" r:id="rId75"/>
    <p:sldId id="344" r:id="rId76"/>
    <p:sldId id="279" r:id="rId77"/>
    <p:sldId id="337" r:id="rId78"/>
    <p:sldId id="339" r:id="rId79"/>
    <p:sldId id="340" r:id="rId80"/>
    <p:sldId id="280" r:id="rId81"/>
    <p:sldId id="341" r:id="rId82"/>
    <p:sldId id="281" r:id="rId83"/>
    <p:sldId id="400" r:id="rId84"/>
    <p:sldId id="354" r:id="rId85"/>
    <p:sldId id="282" r:id="rId86"/>
    <p:sldId id="283" r:id="rId87"/>
    <p:sldId id="345" r:id="rId88"/>
    <p:sldId id="387" r:id="rId89"/>
    <p:sldId id="388" r:id="rId90"/>
    <p:sldId id="346" r:id="rId91"/>
    <p:sldId id="284" r:id="rId92"/>
    <p:sldId id="356" r:id="rId93"/>
    <p:sldId id="285" r:id="rId94"/>
    <p:sldId id="286" r:id="rId95"/>
    <p:sldId id="413" r:id="rId96"/>
    <p:sldId id="415" r:id="rId97"/>
    <p:sldId id="504" r:id="rId98"/>
    <p:sldId id="348" r:id="rId99"/>
    <p:sldId id="349" r:id="rId100"/>
    <p:sldId id="350" r:id="rId101"/>
    <p:sldId id="351" r:id="rId102"/>
    <p:sldId id="523" r:id="rId103"/>
    <p:sldId id="524" r:id="rId104"/>
    <p:sldId id="287" r:id="rId105"/>
    <p:sldId id="360" r:id="rId106"/>
    <p:sldId id="288" r:id="rId107"/>
    <p:sldId id="289" r:id="rId108"/>
    <p:sldId id="535" r:id="rId109"/>
    <p:sldId id="536" r:id="rId110"/>
    <p:sldId id="537" r:id="rId111"/>
    <p:sldId id="538" r:id="rId112"/>
    <p:sldId id="539" r:id="rId113"/>
    <p:sldId id="540" r:id="rId114"/>
    <p:sldId id="541" r:id="rId115"/>
    <p:sldId id="542" r:id="rId116"/>
    <p:sldId id="543" r:id="rId117"/>
    <p:sldId id="544" r:id="rId118"/>
    <p:sldId id="545" r:id="rId119"/>
    <p:sldId id="290" r:id="rId120"/>
    <p:sldId id="291" r:id="rId121"/>
    <p:sldId id="292" r:id="rId122"/>
    <p:sldId id="546" r:id="rId1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712" autoAdjust="0"/>
  </p:normalViewPr>
  <p:slideViewPr>
    <p:cSldViewPr snapToGrid="0">
      <p:cViewPr varScale="1">
        <p:scale>
          <a:sx n="50" d="100"/>
          <a:sy n="50" d="100"/>
        </p:scale>
        <p:origin x="739" y="48"/>
      </p:cViewPr>
      <p:guideLst/>
    </p:cSldViewPr>
  </p:slideViewPr>
  <p:outlineViewPr>
    <p:cViewPr>
      <p:scale>
        <a:sx n="33" d="100"/>
        <a:sy n="33" d="100"/>
      </p:scale>
      <p:origin x="0" y="-25320"/>
    </p:cViewPr>
  </p:outlineViewPr>
  <p:notesTextViewPr>
    <p:cViewPr>
      <p:scale>
        <a:sx n="1" d="1"/>
        <a:sy n="1" d="1"/>
      </p:scale>
      <p:origin x="0" y="0"/>
    </p:cViewPr>
  </p:notesTextViewPr>
  <p:notesViewPr>
    <p:cSldViewPr snapToGrid="0">
      <p:cViewPr varScale="1">
        <p:scale>
          <a:sx n="57" d="100"/>
          <a:sy n="57" d="100"/>
        </p:scale>
        <p:origin x="2808" y="4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notesMaster" Target="notesMasters/notesMaster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4D6500-07E9-4825-ACEF-544157707389}" type="datetimeFigureOut">
              <a:rPr lang="en-US" smtClean="0"/>
              <a:t>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D908E4-CC87-409A-8775-811079F2CEFF}" type="slidenum">
              <a:rPr lang="en-US" smtClean="0"/>
              <a:t>‹#›</a:t>
            </a:fld>
            <a:endParaRPr lang="en-US"/>
          </a:p>
        </p:txBody>
      </p:sp>
    </p:spTree>
    <p:extLst>
      <p:ext uri="{BB962C8B-B14F-4D97-AF65-F5344CB8AC3E}">
        <p14:creationId xmlns:p14="http://schemas.microsoft.com/office/powerpoint/2010/main" val="78077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01D908E4-CC87-409A-8775-811079F2CEFF}" type="slidenum">
              <a:rPr lang="en-US" smtClean="0"/>
              <a:t>16</a:t>
            </a:fld>
            <a:endParaRPr lang="en-US"/>
          </a:p>
        </p:txBody>
      </p:sp>
    </p:spTree>
    <p:extLst>
      <p:ext uri="{BB962C8B-B14F-4D97-AF65-F5344CB8AC3E}">
        <p14:creationId xmlns:p14="http://schemas.microsoft.com/office/powerpoint/2010/main" val="3119510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67EC24D-15CA-43F5-AA57-F5589B6AFE31}" type="slidenum">
              <a:rPr lang="ar-SA" smtClean="0"/>
              <a:pPr/>
              <a:t>22</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xfrm>
            <a:off x="685800" y="4343400"/>
            <a:ext cx="5486400" cy="4114800"/>
          </a:xfrm>
          <a:noFill/>
          <a:ln/>
        </p:spPr>
        <p:txBody>
          <a:bodyPr/>
          <a:lstStyle/>
          <a:p>
            <a:endParaRPr lang="en-US" smtClean="0"/>
          </a:p>
        </p:txBody>
      </p:sp>
    </p:spTree>
    <p:extLst>
      <p:ext uri="{BB962C8B-B14F-4D97-AF65-F5344CB8AC3E}">
        <p14:creationId xmlns:p14="http://schemas.microsoft.com/office/powerpoint/2010/main" val="2334291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cs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fld id="{A7E8E39A-09D4-484C-BD77-461A79CCC0A8}" type="slidenum">
              <a:rPr lang="en-US" sz="1200"/>
              <a:pPr eaLnBrk="1" hangingPunct="1"/>
              <a:t>38</a:t>
            </a:fld>
            <a:endParaRPr lang="en-US" sz="1200"/>
          </a:p>
        </p:txBody>
      </p:sp>
      <p:sp>
        <p:nvSpPr>
          <p:cNvPr id="55299" name="Rectangle 2"/>
          <p:cNvSpPr>
            <a:spLocks noGrp="1" noRot="1" noChangeAspect="1" noChangeArrowheads="1" noTextEdit="1"/>
          </p:cNvSpPr>
          <p:nvPr>
            <p:ph type="sldImg"/>
          </p:nvPr>
        </p:nvSpPr>
        <p:spPr bwMode="auto">
          <a:xfrm>
            <a:off x="382588"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300" name="Rectangle 3"/>
          <p:cNvSpPr>
            <a:spLocks noGrp="1" noChangeArrowheads="1"/>
          </p:cNvSpPr>
          <p:nvPr>
            <p:ph type="body" idx="1"/>
          </p:nvPr>
        </p:nvSpPr>
        <p:spPr bwMode="auto">
          <a:xfrm>
            <a:off x="914400" y="4344988"/>
            <a:ext cx="5029200" cy="41132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169" tIns="45084" rIns="90169" bIns="45084"/>
          <a:lstStyle/>
          <a:p>
            <a:pPr algn="just"/>
            <a:r>
              <a:rPr lang="es-ES" sz="1000" smtClean="0">
                <a:solidFill>
                  <a:srgbClr val="000000"/>
                </a:solidFill>
              </a:rPr>
              <a:t>"El Consentimiento Informado es un proceso mediante el cual una persona confirma voluntariamente su deseo de participar en un estudio en particular después de haber sido informado sobre todos los aspectos de éste que sean relevantes para que tome la decisión de participar.  El consentimiento informado se documenta por medio de un formulario de consentimiento informado escrito, firmado y fechado”. </a:t>
            </a:r>
          </a:p>
          <a:p>
            <a:pPr algn="just"/>
            <a:endParaRPr lang="es-ES" sz="1000" smtClean="0">
              <a:solidFill>
                <a:srgbClr val="000000"/>
              </a:solidFill>
            </a:endParaRPr>
          </a:p>
        </p:txBody>
      </p:sp>
    </p:spTree>
    <p:extLst>
      <p:ext uri="{BB962C8B-B14F-4D97-AF65-F5344CB8AC3E}">
        <p14:creationId xmlns:p14="http://schemas.microsoft.com/office/powerpoint/2010/main" val="2095154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D908E4-CC87-409A-8775-811079F2CEFF}" type="slidenum">
              <a:rPr lang="en-US" smtClean="0"/>
              <a:t>81</a:t>
            </a:fld>
            <a:endParaRPr lang="en-US"/>
          </a:p>
        </p:txBody>
      </p:sp>
    </p:spTree>
    <p:extLst>
      <p:ext uri="{BB962C8B-B14F-4D97-AF65-F5344CB8AC3E}">
        <p14:creationId xmlns:p14="http://schemas.microsoft.com/office/powerpoint/2010/main" val="1522057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aim is not to eliminate or necessarily to reduce financial gain or other secondary </a:t>
            </a:r>
            <a:r>
              <a:rPr lang="en-US" altLang="en-US" b="1" smtClean="0"/>
              <a:t>interest</a:t>
            </a:r>
            <a:r>
              <a:rPr lang="en-US" altLang="en-US" smtClean="0"/>
              <a:t>s (such as preference for family and friends or the desire for prestige and power). It is rather to prevent these secondary</a:t>
            </a:r>
            <a:r>
              <a:rPr lang="fa-IR" altLang="en-US" smtClean="0"/>
              <a:t> </a:t>
            </a:r>
            <a:r>
              <a:rPr lang="en-US" altLang="en-US" smtClean="0"/>
              <a:t>factors from dominating or appearing to dominate the relevant primary </a:t>
            </a:r>
            <a:r>
              <a:rPr lang="en-US" altLang="en-US" b="1" smtClean="0"/>
              <a:t>interest </a:t>
            </a:r>
            <a:r>
              <a:rPr lang="en-US" altLang="en-US" smtClean="0"/>
              <a:t>in the making of</a:t>
            </a:r>
          </a:p>
          <a:p>
            <a:pPr eaLnBrk="1" hangingPunct="1">
              <a:spcBef>
                <a:spcPct val="0"/>
              </a:spcBef>
            </a:pPr>
            <a:r>
              <a:rPr lang="en-US" altLang="en-US" smtClean="0"/>
              <a:t>professional decisions.</a:t>
            </a:r>
          </a:p>
          <a:p>
            <a:pPr eaLnBrk="1" hangingPunct="1">
              <a:spcBef>
                <a:spcPct val="0"/>
              </a:spcBef>
            </a:pPr>
            <a:endParaRPr lang="en-US" altLang="en-US"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20AA60E-B412-435A-975D-0FC308AF87AB}" type="slidenum">
              <a:rPr lang="en-US" altLang="en-US" smtClean="0"/>
              <a:pPr/>
              <a:t>114</a:t>
            </a:fld>
            <a:endParaRPr lang="en-US" altLang="en-US" smtClean="0"/>
          </a:p>
        </p:txBody>
      </p:sp>
    </p:spTree>
    <p:extLst>
      <p:ext uri="{BB962C8B-B14F-4D97-AF65-F5344CB8AC3E}">
        <p14:creationId xmlns:p14="http://schemas.microsoft.com/office/powerpoint/2010/main" val="763956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 failure to avoid a conflict of interest may therefore be wrong even when one is not influenced by</a:t>
            </a:r>
            <a:br>
              <a:rPr lang="en-US" altLang="en-US" smtClean="0"/>
            </a:br>
            <a:r>
              <a:rPr lang="en-US" altLang="en-US" smtClean="0"/>
              <a:t>secondary interests at all. When professionals do not take reasonable precautions to avoid situations of</a:t>
            </a:r>
            <a:br>
              <a:rPr lang="en-US" altLang="en-US" smtClean="0"/>
            </a:br>
            <a:r>
              <a:rPr lang="en-US" altLang="en-US" smtClean="0"/>
              <a:t>conflict or do not observe rules regulating such conflicts, they have acted unethically.</a:t>
            </a:r>
            <a:br>
              <a:rPr lang="en-US" altLang="en-US" smtClean="0"/>
            </a:br>
            <a:endParaRPr lang="en-US" altLang="en-US" smtClean="0">
              <a:cs typeface="B Nazanin" panose="00000400000000000000" pitchFamily="2" charset="-78"/>
            </a:endParaRPr>
          </a:p>
          <a:p>
            <a:pPr eaLnBrk="1" hangingPunct="1">
              <a:spcBef>
                <a:spcPct val="0"/>
              </a:spcBef>
            </a:pPr>
            <a:endParaRPr lang="en-US" altLang="en-US" smtClean="0">
              <a:cs typeface="B Nazanin" panose="00000400000000000000" pitchFamily="2" charset="-78"/>
            </a:endParaRPr>
          </a:p>
          <a:p>
            <a:pPr eaLnBrk="1" hangingPunct="1">
              <a:spcBef>
                <a:spcPct val="0"/>
              </a:spcBef>
            </a:pPr>
            <a:r>
              <a:rPr lang="fa-IR" altLang="en-US" smtClean="0">
                <a:cs typeface="B Nazanin" panose="00000400000000000000" pitchFamily="2" charset="-78"/>
              </a:rPr>
              <a:t>اهداف متفاوت و ناهماهنگ، انشاي نادرست، تداخل اختيارات، ناهماهنگي در روند ارزيابي و نظام پاداش و کيفر، وظايف متقابل و وابستگي آنان به يکديگر، عدم وجود منابع کافي و تفاوت در شان و سطوح در روابط مالي محققان و پزشکان در کلينيک ها و مؤسسات پزشکي دخيل در امر سلامت از جمله علل بروز تعارض منافع تلقي مي شود</a:t>
            </a:r>
            <a:endParaRPr lang="en-US" alt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F3EFA1D-BF01-488B-ABAC-F848A3193C27}" type="slidenum">
              <a:rPr lang="en-US" altLang="en-US" smtClean="0"/>
              <a:pPr/>
              <a:t>117</a:t>
            </a:fld>
            <a:endParaRPr lang="en-US" altLang="en-US" smtClean="0"/>
          </a:p>
        </p:txBody>
      </p:sp>
    </p:spTree>
    <p:extLst>
      <p:ext uri="{BB962C8B-B14F-4D97-AF65-F5344CB8AC3E}">
        <p14:creationId xmlns:p14="http://schemas.microsoft.com/office/powerpoint/2010/main" val="2153271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92155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9782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73521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3354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34181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1829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6657205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6336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fa-IR"/>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97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Footer Placeholder 4"/>
          <p:cNvSpPr>
            <a:spLocks noGrp="1"/>
          </p:cNvSpPr>
          <p:nvPr>
            <p:ph type="ftr" sz="quarter" idx="10"/>
          </p:nvPr>
        </p:nvSpPr>
        <p:spPr>
          <a:xfrm>
            <a:off x="4165600" y="6245225"/>
            <a:ext cx="3860800" cy="476250"/>
          </a:xfrm>
        </p:spPr>
        <p:txBody>
          <a:bodyPr/>
          <a:lstStyle>
            <a:lvl1pPr>
              <a:defRPr/>
            </a:lvl1pPr>
          </a:lstStyle>
          <a:p>
            <a:endParaRPr lang="en-US"/>
          </a:p>
        </p:txBody>
      </p:sp>
      <p:sp>
        <p:nvSpPr>
          <p:cNvPr id="6" name="Slide Number Placeholder 5"/>
          <p:cNvSpPr>
            <a:spLocks noGrp="1"/>
          </p:cNvSpPr>
          <p:nvPr>
            <p:ph type="sldNum" sz="quarter" idx="11"/>
          </p:nvPr>
        </p:nvSpPr>
        <p:spPr>
          <a:xfrm>
            <a:off x="8737600" y="6245225"/>
            <a:ext cx="2844800" cy="476250"/>
          </a:xfrm>
        </p:spPr>
        <p:txBody>
          <a:bodyPr/>
          <a:lstStyle>
            <a:lvl1pPr>
              <a:defRPr/>
            </a:lvl1pPr>
          </a:lstStyle>
          <a:p>
            <a:fld id="{9FCF77E6-63ED-49BA-9371-B0726BC8EB3F}" type="slidenum">
              <a:rPr lang="ar-SA"/>
              <a:pPr/>
              <a:t>‹#›</a:t>
            </a:fld>
            <a:endParaRPr lang="en-US"/>
          </a:p>
        </p:txBody>
      </p:sp>
    </p:spTree>
    <p:extLst>
      <p:ext uri="{BB962C8B-B14F-4D97-AF65-F5344CB8AC3E}">
        <p14:creationId xmlns:p14="http://schemas.microsoft.com/office/powerpoint/2010/main" val="1361252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26579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3170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663175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7374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7022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8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074521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63009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2/9/2026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7002308"/>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 id="2147483735" r:id="rId13"/>
    <p:sldLayoutId id="2147483736" r:id="rId14"/>
    <p:sldLayoutId id="2147483737" r:id="rId15"/>
    <p:sldLayoutId id="2147483738" r:id="rId16"/>
    <p:sldLayoutId id="2147483739" r:id="rId17"/>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30321" y="1774209"/>
            <a:ext cx="9956877" cy="1217422"/>
          </a:xfrm>
        </p:spPr>
        <p:txBody>
          <a:bodyPr/>
          <a:lstStyle/>
          <a:p>
            <a:pPr algn="ctr"/>
            <a:r>
              <a:rPr lang="fa-IR" sz="6600" dirty="0" smtClean="0">
                <a:cs typeface="B Mitra" panose="00000400000000000000" pitchFamily="2" charset="-78"/>
              </a:rPr>
              <a:t>اخلاق در پژوهش های علوم پزشکی</a:t>
            </a:r>
            <a:endParaRPr lang="en-US" sz="6600" dirty="0">
              <a:cs typeface="B Mitra" panose="00000400000000000000" pitchFamily="2" charset="-78"/>
            </a:endParaRPr>
          </a:p>
        </p:txBody>
      </p:sp>
      <p:sp>
        <p:nvSpPr>
          <p:cNvPr id="3" name="Subtitle 2"/>
          <p:cNvSpPr>
            <a:spLocks noGrp="1"/>
          </p:cNvSpPr>
          <p:nvPr>
            <p:ph type="subTitle" idx="1"/>
          </p:nvPr>
        </p:nvSpPr>
        <p:spPr>
          <a:xfrm>
            <a:off x="1733265" y="3811190"/>
            <a:ext cx="10153934" cy="1771486"/>
          </a:xfrm>
          <a:solidFill>
            <a:schemeClr val="accent2">
              <a:lumMod val="75000"/>
            </a:schemeClr>
          </a:solidFill>
        </p:spPr>
        <p:txBody>
          <a:bodyPr>
            <a:normAutofit/>
          </a:bodyPr>
          <a:lstStyle/>
          <a:p>
            <a:pPr algn="ctr"/>
            <a:r>
              <a:rPr lang="en-US" sz="4400" b="1" dirty="0" smtClean="0">
                <a:solidFill>
                  <a:srgbClr val="FF0000"/>
                </a:solidFill>
              </a:rPr>
              <a:t>ETHICS IN MEDICAL SCIENCE RESEARCH</a:t>
            </a:r>
            <a:endParaRPr lang="en-US" sz="4400" b="1" dirty="0">
              <a:solidFill>
                <a:srgbClr val="FF0000"/>
              </a:solidFill>
            </a:endParaRPr>
          </a:p>
        </p:txBody>
      </p:sp>
      <p:sp>
        <p:nvSpPr>
          <p:cNvPr id="4" name="Rectangle 3"/>
          <p:cNvSpPr/>
          <p:nvPr/>
        </p:nvSpPr>
        <p:spPr>
          <a:xfrm>
            <a:off x="1733265" y="6100549"/>
            <a:ext cx="10153933" cy="4230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dirty="0" smtClean="0"/>
              <a:t>نسیم قوامی  </a:t>
            </a:r>
            <a:endParaRPr lang="fa-IR" dirty="0"/>
          </a:p>
        </p:txBody>
      </p:sp>
    </p:spTree>
    <p:extLst>
      <p:ext uri="{BB962C8B-B14F-4D97-AF65-F5344CB8AC3E}">
        <p14:creationId xmlns:p14="http://schemas.microsoft.com/office/powerpoint/2010/main" val="1405402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solidFill>
                  <a:schemeClr val="accent4"/>
                </a:solidFill>
                <a:cs typeface="B Titr" pitchFamily="2" charset="-78"/>
              </a:rPr>
              <a:t>در مرحله بازنگري </a:t>
            </a:r>
            <a:r>
              <a:rPr lang="fa-IR" b="1" dirty="0" smtClean="0">
                <a:solidFill>
                  <a:schemeClr val="accent4"/>
                </a:solidFill>
                <a:cs typeface="B Titr" pitchFamily="2" charset="-78"/>
              </a:rPr>
              <a:t>پیشینه موضوع و </a:t>
            </a:r>
            <a:r>
              <a:rPr lang="ar-SA" b="1" dirty="0" smtClean="0">
                <a:solidFill>
                  <a:schemeClr val="accent4"/>
                </a:solidFill>
                <a:cs typeface="B Titr" pitchFamily="2" charset="-78"/>
              </a:rPr>
              <a:t>مدارك </a:t>
            </a:r>
            <a:r>
              <a:rPr lang="ar-SA" b="1" dirty="0">
                <a:solidFill>
                  <a:schemeClr val="accent4"/>
                </a:solidFill>
                <a:cs typeface="B Titr" pitchFamily="2" charset="-78"/>
              </a:rPr>
              <a:t>موجود</a:t>
            </a:r>
            <a:br>
              <a:rPr lang="ar-SA" b="1" dirty="0">
                <a:solidFill>
                  <a:schemeClr val="accent4"/>
                </a:solidFill>
                <a:cs typeface="B Titr" pitchFamily="2" charset="-78"/>
              </a:rPr>
            </a:br>
            <a:endParaRPr lang="en-US" dirty="0"/>
          </a:p>
        </p:txBody>
      </p:sp>
      <p:sp>
        <p:nvSpPr>
          <p:cNvPr id="3" name="Content Placeholder 2"/>
          <p:cNvSpPr>
            <a:spLocks noGrp="1"/>
          </p:cNvSpPr>
          <p:nvPr>
            <p:ph idx="1"/>
          </p:nvPr>
        </p:nvSpPr>
        <p:spPr/>
        <p:txBody>
          <a:bodyPr/>
          <a:lstStyle/>
          <a:p>
            <a:pPr algn="r" rtl="1">
              <a:lnSpc>
                <a:spcPct val="90000"/>
              </a:lnSpc>
            </a:pPr>
            <a:r>
              <a:rPr lang="ar-SA" sz="2400" b="1" dirty="0">
                <a:cs typeface="B Titr" pitchFamily="2" charset="-78"/>
              </a:rPr>
              <a:t>رعايت صدافت و امانت علمي</a:t>
            </a:r>
          </a:p>
          <a:p>
            <a:pPr lvl="1" algn="r" rtl="1">
              <a:lnSpc>
                <a:spcPct val="90000"/>
              </a:lnSpc>
            </a:pPr>
            <a:r>
              <a:rPr lang="ar-SA" sz="2400" b="1" dirty="0">
                <a:cs typeface="B Titr" pitchFamily="2" charset="-78"/>
              </a:rPr>
              <a:t> رعايت بي طرفي و پرهيز از </a:t>
            </a:r>
            <a:r>
              <a:rPr lang="ar-SA" sz="2400" b="1" dirty="0" smtClean="0">
                <a:cs typeface="B Titr" pitchFamily="2" charset="-78"/>
              </a:rPr>
              <a:t>گرايش</a:t>
            </a:r>
            <a:r>
              <a:rPr lang="fa-IR" sz="2400" b="1" dirty="0" smtClean="0">
                <a:cs typeface="B Titr" pitchFamily="2" charset="-78"/>
              </a:rPr>
              <a:t> </a:t>
            </a:r>
            <a:r>
              <a:rPr lang="ar-SA" sz="2400" b="1" dirty="0" smtClean="0">
                <a:cs typeface="B Titr" pitchFamily="2" charset="-78"/>
              </a:rPr>
              <a:t>هاي </a:t>
            </a:r>
            <a:r>
              <a:rPr lang="ar-SA" sz="2400" b="1" dirty="0">
                <a:cs typeface="B Titr" pitchFamily="2" charset="-78"/>
              </a:rPr>
              <a:t>خاص توسط محققات و ذكر اطلاعاتي كه ممكن است لزوماً با نظر پژوهنده موافق نباشد.</a:t>
            </a:r>
          </a:p>
          <a:p>
            <a:pPr lvl="1" algn="r" rtl="1">
              <a:lnSpc>
                <a:spcPct val="90000"/>
              </a:lnSpc>
            </a:pPr>
            <a:r>
              <a:rPr lang="ar-SA" sz="2400" b="1" dirty="0">
                <a:cs typeface="B Titr" pitchFamily="2" charset="-78"/>
              </a:rPr>
              <a:t> ذكر نام ساير پژوهشگراني كه در همان زمينه تحقيقاتي انجام داده‏اند</a:t>
            </a:r>
          </a:p>
          <a:p>
            <a:pPr lvl="1" algn="r" rtl="1">
              <a:lnSpc>
                <a:spcPct val="90000"/>
              </a:lnSpc>
            </a:pPr>
            <a:r>
              <a:rPr lang="ar-SA" sz="2400" b="1" dirty="0">
                <a:cs typeface="B Titr" pitchFamily="2" charset="-78"/>
              </a:rPr>
              <a:t> عدم استفاده از منابع مشكوك و فاقد اعتبار لازم</a:t>
            </a:r>
            <a:endParaRPr lang="en-US" sz="2400" b="1" dirty="0">
              <a:cs typeface="B Titr" pitchFamily="2" charset="-78"/>
            </a:endParaRPr>
          </a:p>
          <a:p>
            <a:endParaRPr lang="en-US" dirty="0"/>
          </a:p>
        </p:txBody>
      </p:sp>
    </p:spTree>
    <p:extLst>
      <p:ext uri="{BB962C8B-B14F-4D97-AF65-F5344CB8AC3E}">
        <p14:creationId xmlns:p14="http://schemas.microsoft.com/office/powerpoint/2010/main" val="142129555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101600" y="984739"/>
            <a:ext cx="11152554" cy="5056624"/>
          </a:xfrm>
        </p:spPr>
        <p:txBody>
          <a:bodyPr>
            <a:noAutofit/>
          </a:bodyPr>
          <a:lstStyle/>
          <a:p>
            <a:pPr algn="r" rtl="1" eaLnBrk="1" hangingPunct="1"/>
            <a:r>
              <a:rPr lang="fa-IR" sz="3600" dirty="0" smtClean="0">
                <a:cs typeface="B Lotus" panose="00000400000000000000" pitchFamily="2" charset="-78"/>
              </a:rPr>
              <a:t>ارسال نامه يكي از منابع بالقوه جدي نقض اصل رازداري است.</a:t>
            </a:r>
          </a:p>
          <a:p>
            <a:pPr algn="r" rtl="1" eaLnBrk="1" hangingPunct="1"/>
            <a:r>
              <a:rPr lang="fa-IR" sz="3600" dirty="0" smtClean="0">
                <a:cs typeface="B Lotus" panose="00000400000000000000" pitchFamily="2" charset="-78"/>
              </a:rPr>
              <a:t>بهتر است اولين تماس با بيمار توسط پزشك يا كسي كه با بيمار آشنا است ، باشد</a:t>
            </a:r>
          </a:p>
          <a:p>
            <a:pPr algn="r" rtl="1" eaLnBrk="1" hangingPunct="1"/>
            <a:r>
              <a:rPr lang="fa-IR" sz="3600" dirty="0" smtClean="0">
                <a:cs typeface="B Lotus" panose="00000400000000000000" pitchFamily="2" charset="-78"/>
              </a:rPr>
              <a:t>پژوهشگر تضمين نمايد كه اطلاعات در دسترس افراد خاصي قرار مي گيرد.</a:t>
            </a:r>
          </a:p>
          <a:p>
            <a:pPr algn="r" rtl="1" eaLnBrk="1" hangingPunct="1"/>
            <a:r>
              <a:rPr lang="fa-IR" sz="3600" dirty="0" smtClean="0">
                <a:cs typeface="B Lotus" panose="00000400000000000000" pitchFamily="2" charset="-78"/>
              </a:rPr>
              <a:t>نتايج بدون اجازه بيمار نبايد فاش شود.</a:t>
            </a:r>
            <a:endParaRPr lang="en-US" sz="3600" dirty="0" smtClean="0">
              <a:cs typeface="B Lotus" panose="00000400000000000000" pitchFamily="2" charset="-78"/>
            </a:endParaRPr>
          </a:p>
        </p:txBody>
      </p:sp>
    </p:spTree>
    <p:extLst>
      <p:ext uri="{BB962C8B-B14F-4D97-AF65-F5344CB8AC3E}">
        <p14:creationId xmlns:p14="http://schemas.microsoft.com/office/powerpoint/2010/main" val="2356823953"/>
      </p:ext>
    </p:extLst>
  </p:cSld>
  <p:clrMapOvr>
    <a:masterClrMapping/>
  </p:clrMapOv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en-US" smtClean="0"/>
          </a:p>
        </p:txBody>
      </p:sp>
      <p:sp>
        <p:nvSpPr>
          <p:cNvPr id="9219" name="Rectangle 3"/>
          <p:cNvSpPr>
            <a:spLocks noGrp="1" noChangeArrowheads="1"/>
          </p:cNvSpPr>
          <p:nvPr>
            <p:ph idx="1"/>
          </p:nvPr>
        </p:nvSpPr>
        <p:spPr/>
        <p:txBody>
          <a:bodyPr>
            <a:normAutofit/>
          </a:bodyPr>
          <a:lstStyle/>
          <a:p>
            <a:pPr algn="r" rtl="1" eaLnBrk="1" hangingPunct="1"/>
            <a:r>
              <a:rPr lang="fa-IR" sz="3600" dirty="0" smtClean="0">
                <a:cs typeface="B Lotus" panose="00000400000000000000" pitchFamily="2" charset="-78"/>
              </a:rPr>
              <a:t>پژوهش های پزشکی و روان پزشکی نباید در محیط مدرسه انجام گیرد.</a:t>
            </a:r>
          </a:p>
          <a:p>
            <a:pPr algn="r" rtl="1" eaLnBrk="1" hangingPunct="1"/>
            <a:r>
              <a:rPr lang="fa-IR" sz="3600" dirty="0" smtClean="0">
                <a:cs typeface="B Lotus" panose="00000400000000000000" pitchFamily="2" charset="-78"/>
              </a:rPr>
              <a:t>اگر در هنگام انتشار نتایج احتمال شناسایی بیمار توسط آشنایان وجود دارد, باید از قبل رضایت نامه گرفته شود.</a:t>
            </a:r>
          </a:p>
          <a:p>
            <a:pPr algn="r" rtl="1" eaLnBrk="1" hangingPunct="1"/>
            <a:r>
              <a:rPr lang="fa-IR" sz="3600" dirty="0" smtClean="0">
                <a:cs typeface="B Lotus" panose="00000400000000000000" pitchFamily="2" charset="-78"/>
              </a:rPr>
              <a:t>اگر تماس با خویشاوندان ضروری است باید از بیمار رضایت گرفت.</a:t>
            </a:r>
            <a:endParaRPr lang="en-US" sz="3600" dirty="0" smtClean="0">
              <a:cs typeface="B Lotus" panose="00000400000000000000" pitchFamily="2" charset="-78"/>
            </a:endParaRPr>
          </a:p>
        </p:txBody>
      </p:sp>
    </p:spTree>
    <p:extLst>
      <p:ext uri="{BB962C8B-B14F-4D97-AF65-F5344CB8AC3E}">
        <p14:creationId xmlns:p14="http://schemas.microsoft.com/office/powerpoint/2010/main" val="739120186"/>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Compset" panose="00000400000000000000" pitchFamily="2" charset="-78"/>
              </a:rPr>
              <a:t>موارد شکستن راز</a:t>
            </a:r>
            <a:endParaRPr lang="fa-IR" sz="4400" b="1" dirty="0">
              <a:solidFill>
                <a:srgbClr val="FF0000"/>
              </a:solidFill>
              <a:cs typeface="B Compset" panose="00000400000000000000" pitchFamily="2" charset="-78"/>
            </a:endParaRPr>
          </a:p>
        </p:txBody>
      </p:sp>
      <p:sp>
        <p:nvSpPr>
          <p:cNvPr id="3" name="Content Placeholder 2"/>
          <p:cNvSpPr>
            <a:spLocks noGrp="1"/>
          </p:cNvSpPr>
          <p:nvPr>
            <p:ph idx="1"/>
          </p:nvPr>
        </p:nvSpPr>
        <p:spPr/>
        <p:txBody>
          <a:bodyPr>
            <a:normAutofit/>
          </a:bodyPr>
          <a:lstStyle/>
          <a:p>
            <a:r>
              <a:rPr lang="fa-IR" sz="3600" dirty="0" smtClean="0">
                <a:cs typeface="B Compset" panose="00000400000000000000" pitchFamily="2" charset="-78"/>
              </a:rPr>
              <a:t>خطر جدی</a:t>
            </a:r>
          </a:p>
          <a:p>
            <a:r>
              <a:rPr lang="fa-IR" sz="3600" dirty="0" smtClean="0">
                <a:cs typeface="B Compset" panose="00000400000000000000" pitchFamily="2" charset="-78"/>
              </a:rPr>
              <a:t>خطر فوری</a:t>
            </a:r>
          </a:p>
          <a:p>
            <a:r>
              <a:rPr lang="fa-IR" sz="3600" dirty="0" smtClean="0">
                <a:cs typeface="B Compset" panose="00000400000000000000" pitchFamily="2" charset="-78"/>
              </a:rPr>
              <a:t>راه دیگری برای جلوگیری از خطر نباشد.</a:t>
            </a:r>
          </a:p>
          <a:p>
            <a:r>
              <a:rPr lang="fa-IR" sz="3600" dirty="0" smtClean="0">
                <a:cs typeface="B Compset" panose="00000400000000000000" pitchFamily="2" charset="-78"/>
              </a:rPr>
              <a:t>فقط به اندازه ای که از خطر پیشگیری شود.</a:t>
            </a:r>
            <a:endParaRPr lang="fa-IR" sz="3600" dirty="0">
              <a:cs typeface="B Compset" panose="00000400000000000000" pitchFamily="2" charset="-78"/>
            </a:endParaRPr>
          </a:p>
        </p:txBody>
      </p:sp>
    </p:spTree>
    <p:extLst>
      <p:ext uri="{BB962C8B-B14F-4D97-AF65-F5344CB8AC3E}">
        <p14:creationId xmlns:p14="http://schemas.microsoft.com/office/powerpoint/2010/main" val="249600302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865493" y="310427"/>
            <a:ext cx="8461014" cy="523220"/>
          </a:xfrm>
          <a:prstGeom prst="rect">
            <a:avLst/>
          </a:prstGeom>
          <a:noFill/>
        </p:spPr>
        <p:txBody>
          <a:bodyPr wrap="square" rtlCol="0">
            <a:spAutoFit/>
          </a:bodyPr>
          <a:lstStyle/>
          <a:p>
            <a:pPr algn="r" rtl="1"/>
            <a:r>
              <a:rPr lang="fa-IR" sz="2800" dirty="0">
                <a:solidFill>
                  <a:srgbClr val="66FF66"/>
                </a:solidFill>
                <a:effectLst>
                  <a:outerShdw blurRad="38100" dist="38100" dir="2700000" algn="tl">
                    <a:srgbClr val="000000">
                      <a:alpha val="43137"/>
                    </a:srgbClr>
                  </a:outerShdw>
                </a:effectLst>
                <a:cs typeface="B Koodak" panose="00000700000000000000" pitchFamily="2" charset="-78"/>
              </a:rPr>
              <a:t>گزارش اجباری پزشکی:</a:t>
            </a:r>
            <a:endParaRPr lang="en-US" sz="2800" dirty="0">
              <a:solidFill>
                <a:srgbClr val="66FF66"/>
              </a:solidFill>
              <a:effectLst>
                <a:outerShdw blurRad="38100" dist="38100" dir="2700000" algn="tl">
                  <a:srgbClr val="000000">
                    <a:alpha val="43137"/>
                  </a:srgbClr>
                </a:outerShdw>
              </a:effectLst>
              <a:cs typeface="B Koodak" panose="00000700000000000000" pitchFamily="2" charset="-78"/>
            </a:endParaRPr>
          </a:p>
        </p:txBody>
      </p:sp>
      <p:sp>
        <p:nvSpPr>
          <p:cNvPr id="2" name="AutoShape 2" descr="Image result for doctor clipart"/>
          <p:cNvSpPr>
            <a:spLocks noChangeAspect="1" noChangeArrowheads="1"/>
          </p:cNvSpPr>
          <p:nvPr/>
        </p:nvSpPr>
        <p:spPr bwMode="auto">
          <a:xfrm>
            <a:off x="1769886" y="2826938"/>
            <a:ext cx="339090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4955473" y="1807955"/>
            <a:ext cx="5410544" cy="523220"/>
          </a:xfrm>
          <a:prstGeom prst="rect">
            <a:avLst/>
          </a:prstGeom>
          <a:noFill/>
        </p:spPr>
        <p:txBody>
          <a:bodyPr wrap="square" rtlCol="0">
            <a:spAutoFit/>
          </a:bodyPr>
          <a:lstStyle/>
          <a:p>
            <a:pPr algn="r" rtl="1"/>
            <a:r>
              <a:rPr lang="fa-IR" sz="2800" dirty="0">
                <a:solidFill>
                  <a:srgbClr val="FF0000"/>
                </a:solidFill>
                <a:effectLst>
                  <a:outerShdw blurRad="38100" dist="38100" dir="2700000" algn="tl">
                    <a:srgbClr val="000000">
                      <a:alpha val="43137"/>
                    </a:srgbClr>
                  </a:outerShdw>
                </a:effectLst>
                <a:cs typeface="B Koodak" panose="00000700000000000000" pitchFamily="2" charset="-78"/>
              </a:rPr>
              <a:t>1) وقتی جان کسی در خطر است</a:t>
            </a:r>
          </a:p>
        </p:txBody>
      </p:sp>
      <p:sp>
        <p:nvSpPr>
          <p:cNvPr id="18" name="TextBox 17"/>
          <p:cNvSpPr txBox="1"/>
          <p:nvPr/>
        </p:nvSpPr>
        <p:spPr>
          <a:xfrm>
            <a:off x="1865494" y="2447602"/>
            <a:ext cx="7916151" cy="1384995"/>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پژوهش های تروما که شخصی با زخم چاقو و یا سوختگی وارد طرح می شود که احتمال دارد کسان دیگری در خطر همان ترما باشند</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14" name="TextBox 13"/>
          <p:cNvSpPr txBox="1"/>
          <p:nvPr/>
        </p:nvSpPr>
        <p:spPr>
          <a:xfrm>
            <a:off x="1965770" y="4437356"/>
            <a:ext cx="7815875" cy="954107"/>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وقتی در بررسی سلامت متوجه شیوع بیماری خاصی در منطقه تحقیق خود می شود</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19" name="TextBox 18"/>
          <p:cNvSpPr txBox="1"/>
          <p:nvPr/>
        </p:nvSpPr>
        <p:spPr>
          <a:xfrm>
            <a:off x="4955473" y="3832596"/>
            <a:ext cx="5410544" cy="523220"/>
          </a:xfrm>
          <a:prstGeom prst="rect">
            <a:avLst/>
          </a:prstGeom>
          <a:noFill/>
        </p:spPr>
        <p:txBody>
          <a:bodyPr wrap="square" rtlCol="0">
            <a:spAutoFit/>
          </a:bodyPr>
          <a:lstStyle/>
          <a:p>
            <a:pPr algn="r" rtl="1"/>
            <a:r>
              <a:rPr lang="fa-IR" sz="2800" dirty="0">
                <a:solidFill>
                  <a:srgbClr val="FF0000"/>
                </a:solidFill>
                <a:effectLst>
                  <a:outerShdw blurRad="38100" dist="38100" dir="2700000" algn="tl">
                    <a:srgbClr val="000000">
                      <a:alpha val="43137"/>
                    </a:srgbClr>
                  </a:outerShdw>
                </a:effectLst>
                <a:cs typeface="B Koodak" panose="00000700000000000000" pitchFamily="2" charset="-78"/>
              </a:rPr>
              <a:t>2) وقتی خطر اجتماعی وجود دارد</a:t>
            </a:r>
          </a:p>
        </p:txBody>
      </p:sp>
      <p:sp>
        <p:nvSpPr>
          <p:cNvPr id="21" name="TextBox 20"/>
          <p:cNvSpPr txBox="1"/>
          <p:nvPr/>
        </p:nvSpPr>
        <p:spPr>
          <a:xfrm>
            <a:off x="4915963" y="5415556"/>
            <a:ext cx="5410544" cy="523220"/>
          </a:xfrm>
          <a:prstGeom prst="rect">
            <a:avLst/>
          </a:prstGeom>
          <a:noFill/>
        </p:spPr>
        <p:txBody>
          <a:bodyPr wrap="square" rtlCol="0">
            <a:spAutoFit/>
          </a:bodyPr>
          <a:lstStyle/>
          <a:p>
            <a:pPr algn="r" rtl="1"/>
            <a:r>
              <a:rPr lang="fa-IR" sz="2800" dirty="0">
                <a:solidFill>
                  <a:srgbClr val="FF0000"/>
                </a:solidFill>
                <a:effectLst>
                  <a:outerShdw blurRad="38100" dist="38100" dir="2700000" algn="tl">
                    <a:srgbClr val="000000">
                      <a:alpha val="43137"/>
                    </a:srgbClr>
                  </a:outerShdw>
                </a:effectLst>
                <a:cs typeface="B Koodak" panose="00000700000000000000" pitchFamily="2" charset="-78"/>
              </a:rPr>
              <a:t>3) دستورالعملهای وزارت بهداشت</a:t>
            </a:r>
          </a:p>
        </p:txBody>
      </p:sp>
      <p:sp>
        <p:nvSpPr>
          <p:cNvPr id="22" name="TextBox 21"/>
          <p:cNvSpPr txBox="1"/>
          <p:nvPr/>
        </p:nvSpPr>
        <p:spPr>
          <a:xfrm>
            <a:off x="1965769" y="6047042"/>
            <a:ext cx="8260462" cy="523220"/>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مثلا فلج شل که طبق دستورالعمل وزارت بهداشت باید گزارش شود</a:t>
            </a:r>
            <a:endParaRPr lang="en-US" sz="2800" dirty="0">
              <a:effectLst>
                <a:outerShdw blurRad="38100" dist="38100" dir="2700000" algn="tl">
                  <a:srgbClr val="000000">
                    <a:alpha val="43137"/>
                  </a:srgbClr>
                </a:outerShdw>
              </a:effectLst>
              <a:cs typeface="B Koodak" panose="00000700000000000000" pitchFamily="2" charset="-78"/>
            </a:endParaRPr>
          </a:p>
        </p:txBody>
      </p:sp>
    </p:spTree>
    <p:extLst>
      <p:ext uri="{BB962C8B-B14F-4D97-AF65-F5344CB8AC3E}">
        <p14:creationId xmlns:p14="http://schemas.microsoft.com/office/powerpoint/2010/main" val="3153763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right)">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right)">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right)">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ipe(right)">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right)">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wipe(right)">
                                      <p:cBhvr>
                                        <p:cTn id="3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4" grpId="0"/>
      <p:bldP spid="19" grpId="0"/>
      <p:bldP spid="21" grpId="0"/>
      <p:bldP spid="22" grpId="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800" b="1" dirty="0" smtClean="0">
                <a:solidFill>
                  <a:srgbClr val="FF0000"/>
                </a:solidFill>
                <a:cs typeface="B Mitra" panose="00000400000000000000" pitchFamily="2" charset="-78"/>
              </a:rPr>
              <a:t>پرداخت غرامت</a:t>
            </a:r>
            <a:endParaRPr lang="en-US" sz="48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1295401" y="2556932"/>
            <a:ext cx="9902482" cy="3318936"/>
          </a:xfrm>
        </p:spPr>
        <p:txBody>
          <a:bodyPr/>
          <a:lstStyle/>
          <a:p>
            <a:pPr marL="0" lvl="0" indent="0" algn="r" rtl="1">
              <a:buNone/>
            </a:pPr>
            <a:r>
              <a:rPr lang="fa-IR" sz="3200" dirty="0" smtClean="0">
                <a:cs typeface="B Mitra" panose="00000400000000000000" pitchFamily="2" charset="-78"/>
              </a:rPr>
              <a:t>26. </a:t>
            </a:r>
            <a:r>
              <a:rPr lang="ar-SA" sz="3200" b="1" dirty="0" smtClean="0">
                <a:cs typeface="B Mitra" panose="00000400000000000000" pitchFamily="2" charset="-78"/>
              </a:rPr>
              <a:t>هر </a:t>
            </a:r>
            <a:r>
              <a:rPr lang="ar-SA" sz="3200" b="1" dirty="0">
                <a:cs typeface="B Mitra" panose="00000400000000000000" pitchFamily="2" charset="-78"/>
              </a:rPr>
              <a:t>نوع آسيب يا خسارت ناشي از شركت در پژوهش بايد بر طبق قوانين مصوب جبران خسارت شود</a:t>
            </a:r>
            <a:r>
              <a:rPr lang="ar-SA" sz="3200" b="1" dirty="0" smtClean="0">
                <a:cs typeface="B Mitra" panose="00000400000000000000" pitchFamily="2" charset="-78"/>
              </a:rPr>
              <a:t>.</a:t>
            </a:r>
            <a:endParaRPr lang="fa-IR" sz="3200" b="1" dirty="0" smtClean="0">
              <a:cs typeface="B Mitra" panose="00000400000000000000" pitchFamily="2" charset="-78"/>
            </a:endParaRPr>
          </a:p>
          <a:p>
            <a:pPr lvl="0" algn="r" rtl="1"/>
            <a:r>
              <a:rPr lang="ar-SA" sz="3200" dirty="0" smtClean="0">
                <a:cs typeface="B Mitra" panose="00000400000000000000" pitchFamily="2" charset="-78"/>
              </a:rPr>
              <a:t> </a:t>
            </a:r>
            <a:r>
              <a:rPr lang="ar-SA" sz="3200" dirty="0">
                <a:cs typeface="B Mitra" panose="00000400000000000000" pitchFamily="2" charset="-78"/>
              </a:rPr>
              <a:t>اين امر بايد در هنگام طراحي پژوهش لحاظ شده باشد. </a:t>
            </a:r>
            <a:endParaRPr lang="fa-IR" sz="3200" dirty="0" smtClean="0">
              <a:cs typeface="B Mitra" panose="00000400000000000000" pitchFamily="2" charset="-78"/>
            </a:endParaRPr>
          </a:p>
          <a:p>
            <a:pPr lvl="0" algn="r" rtl="1"/>
            <a:r>
              <a:rPr lang="ar-SA" sz="3200" dirty="0" smtClean="0">
                <a:cs typeface="B Mitra" panose="00000400000000000000" pitchFamily="2" charset="-78"/>
              </a:rPr>
              <a:t>نحوه</a:t>
            </a:r>
            <a:r>
              <a:rPr lang="en-US" sz="3200" dirty="0">
                <a:cs typeface="B Mitra" panose="00000400000000000000" pitchFamily="2" charset="-78"/>
              </a:rPr>
              <a:t>‌</a:t>
            </a:r>
            <a:r>
              <a:rPr lang="ar-SA" sz="3200" dirty="0">
                <a:cs typeface="B Mitra" panose="00000400000000000000" pitchFamily="2" charset="-78"/>
              </a:rPr>
              <a:t>ي تحقق اين امر ترجيحاً به</a:t>
            </a:r>
            <a:r>
              <a:rPr lang="en-US" sz="3200" dirty="0">
                <a:cs typeface="B Mitra" panose="00000400000000000000" pitchFamily="2" charset="-78"/>
              </a:rPr>
              <a:t>‌</a:t>
            </a:r>
            <a:r>
              <a:rPr lang="ar-SA" sz="3200" dirty="0">
                <a:cs typeface="B Mitra" panose="00000400000000000000" pitchFamily="2" charset="-78"/>
              </a:rPr>
              <a:t>صورت پوشش بيمه</a:t>
            </a:r>
            <a:r>
              <a:rPr lang="en-US" sz="3200" dirty="0">
                <a:cs typeface="B Mitra" panose="00000400000000000000" pitchFamily="2" charset="-78"/>
              </a:rPr>
              <a:t>‌</a:t>
            </a:r>
            <a:r>
              <a:rPr lang="ar-SA" sz="3200" dirty="0">
                <a:cs typeface="B Mitra" panose="00000400000000000000" pitchFamily="2" charset="-78"/>
              </a:rPr>
              <a:t>اي نامشروط باشد. </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1129662082"/>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cs typeface="B Mitra" panose="00000400000000000000" pitchFamily="2" charset="-78"/>
              </a:rPr>
              <a:t>پرداخت غرامت</a:t>
            </a:r>
            <a:endParaRPr lang="en-US" dirty="0">
              <a:solidFill>
                <a:srgbClr val="FF0000"/>
              </a:solidFill>
            </a:endParaRPr>
          </a:p>
        </p:txBody>
      </p:sp>
      <p:sp>
        <p:nvSpPr>
          <p:cNvPr id="3" name="Content Placeholder 2"/>
          <p:cNvSpPr>
            <a:spLocks noGrp="1"/>
          </p:cNvSpPr>
          <p:nvPr>
            <p:ph idx="1"/>
          </p:nvPr>
        </p:nvSpPr>
        <p:spPr>
          <a:xfrm>
            <a:off x="1037230" y="1665027"/>
            <a:ext cx="10471095" cy="4246195"/>
          </a:xfrm>
        </p:spPr>
        <p:txBody>
          <a:bodyPr>
            <a:noAutofit/>
          </a:bodyPr>
          <a:lstStyle/>
          <a:p>
            <a:pPr algn="r" rtl="1"/>
            <a:r>
              <a:rPr lang="fa-IR" sz="2800" b="1" dirty="0" smtClean="0">
                <a:cs typeface="B Compset" panose="00000400000000000000" pitchFamily="2" charset="-78"/>
              </a:rPr>
              <a:t>اگر فرد وارد مطالعه نمی شد چنین اتفاقی برایش رخ نمی داد.</a:t>
            </a:r>
          </a:p>
          <a:p>
            <a:pPr algn="r" rtl="1"/>
            <a:r>
              <a:rPr lang="fa-IR" sz="2800" b="1" dirty="0" smtClean="0">
                <a:cs typeface="B Compset" panose="00000400000000000000" pitchFamily="2" charset="-78"/>
              </a:rPr>
              <a:t>میزان آن متناسب با طبیعت، شدت و دوام آسیب باشد.</a:t>
            </a:r>
          </a:p>
          <a:p>
            <a:pPr algn="r" rtl="1"/>
            <a:r>
              <a:rPr lang="fa-IR" sz="2800" b="1" dirty="0" smtClean="0">
                <a:cs typeface="B Compset" panose="00000400000000000000" pitchFamily="2" charset="-78"/>
              </a:rPr>
              <a:t>در پروتکل مطالعه مشخص شده باشد که مسوول پرداخت غرامت چه فرد یا سازمانی است.</a:t>
            </a:r>
          </a:p>
          <a:p>
            <a:pPr algn="r" rtl="1"/>
            <a:r>
              <a:rPr lang="fa-IR" sz="2800" b="1" dirty="0" smtClean="0">
                <a:cs typeface="B Compset" panose="00000400000000000000" pitchFamily="2" charset="-78"/>
              </a:rPr>
              <a:t>بدون نیاز به اثبات آن از سوی بیمار. نباید بیمار مجبور به شکایت شود</a:t>
            </a:r>
          </a:p>
          <a:p>
            <a:pPr algn="r" rtl="1"/>
            <a:r>
              <a:rPr lang="fa-IR" sz="2800" b="1" dirty="0" smtClean="0">
                <a:cs typeface="B Compset" panose="00000400000000000000" pitchFamily="2" charset="-78"/>
              </a:rPr>
              <a:t>ارتباطی با رضایت یا اطلاع بیمار ندارد.</a:t>
            </a:r>
          </a:p>
          <a:p>
            <a:pPr algn="r" rtl="1"/>
            <a:r>
              <a:rPr lang="fa-IR" sz="2800" b="1" dirty="0" smtClean="0">
                <a:cs typeface="B Compset" panose="00000400000000000000" pitchFamily="2" charset="-78"/>
              </a:rPr>
              <a:t>دریافت برائت نامه به همراه رضایت نامه آگاهانه ممنوع است.</a:t>
            </a:r>
          </a:p>
          <a:p>
            <a:pPr algn="r" rtl="1"/>
            <a:r>
              <a:rPr lang="fa-IR" sz="2800" b="1" dirty="0" smtClean="0">
                <a:cs typeface="B Compset" panose="00000400000000000000" pitchFamily="2" charset="-78"/>
              </a:rPr>
              <a:t>شرکت های دارویی حامی، مسوول پرداخت غرامت هستند.</a:t>
            </a:r>
            <a:endParaRPr lang="en-US" sz="2800" b="1" dirty="0">
              <a:cs typeface="B Compset" panose="00000400000000000000" pitchFamily="2" charset="-78"/>
            </a:endParaRPr>
          </a:p>
        </p:txBody>
      </p:sp>
    </p:spTree>
    <p:extLst>
      <p:ext uri="{BB962C8B-B14F-4D97-AF65-F5344CB8AC3E}">
        <p14:creationId xmlns:p14="http://schemas.microsoft.com/office/powerpoint/2010/main" val="938771578"/>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27. </a:t>
            </a:r>
            <a:r>
              <a:rPr lang="ar-SA" sz="3200" b="1" dirty="0" smtClean="0">
                <a:cs typeface="B Mitra" panose="00000400000000000000" pitchFamily="2" charset="-78"/>
              </a:rPr>
              <a:t>در </a:t>
            </a:r>
            <a:r>
              <a:rPr lang="ar-SA" sz="3200" b="1" dirty="0">
                <a:cs typeface="B Mitra" panose="00000400000000000000" pitchFamily="2" charset="-78"/>
              </a:rPr>
              <a:t>پايان پژوهش، هر فردي که به</a:t>
            </a:r>
            <a:r>
              <a:rPr lang="en-US" sz="3200" b="1" dirty="0">
                <a:cs typeface="B Mitra" panose="00000400000000000000" pitchFamily="2" charset="-78"/>
              </a:rPr>
              <a:t>‌</a:t>
            </a:r>
            <a:r>
              <a:rPr lang="ar-SA" sz="3200" b="1" dirty="0">
                <a:cs typeface="B Mitra" panose="00000400000000000000" pitchFamily="2" charset="-78"/>
              </a:rPr>
              <a:t>عنوان آزمودني به آن مطالعه وارد شده است، اين حق را دارد که درباره</a:t>
            </a:r>
            <a:r>
              <a:rPr lang="en-US" sz="3200" b="1" dirty="0">
                <a:cs typeface="B Mitra" panose="00000400000000000000" pitchFamily="2" charset="-78"/>
              </a:rPr>
              <a:t>‌</a:t>
            </a:r>
            <a:r>
              <a:rPr lang="ar-SA" sz="3200" b="1" dirty="0">
                <a:cs typeface="B Mitra" panose="00000400000000000000" pitchFamily="2" charset="-78"/>
              </a:rPr>
              <a:t>ي نتايج مطالعه آگاه شود و از مداخلات يا روش</a:t>
            </a:r>
            <a:r>
              <a:rPr lang="en-US" sz="3200" b="1" dirty="0">
                <a:cs typeface="B Mitra" panose="00000400000000000000" pitchFamily="2" charset="-78"/>
              </a:rPr>
              <a:t>‌</a:t>
            </a:r>
            <a:r>
              <a:rPr lang="ar-SA" sz="3200" b="1" dirty="0">
                <a:cs typeface="B Mitra" panose="00000400000000000000" pitchFamily="2" charset="-78"/>
              </a:rPr>
              <a:t>هايي که سودمندي</a:t>
            </a:r>
            <a:r>
              <a:rPr lang="en-US" sz="3200" b="1" dirty="0">
                <a:cs typeface="B Mitra" panose="00000400000000000000" pitchFamily="2" charset="-78"/>
              </a:rPr>
              <a:t>‌</a:t>
            </a:r>
            <a:r>
              <a:rPr lang="ar-SA" sz="3200" b="1" dirty="0">
                <a:cs typeface="B Mitra" panose="00000400000000000000" pitchFamily="2" charset="-78"/>
              </a:rPr>
              <a:t>شان در آن مطالعه نشان داده شده است، بهره</a:t>
            </a:r>
            <a:r>
              <a:rPr lang="en-US" sz="3200" b="1" dirty="0">
                <a:cs typeface="B Mitra" panose="00000400000000000000" pitchFamily="2" charset="-78"/>
              </a:rPr>
              <a:t>‌</a:t>
            </a:r>
            <a:r>
              <a:rPr lang="ar-SA" sz="3200" b="1" dirty="0">
                <a:cs typeface="B Mitra" panose="00000400000000000000" pitchFamily="2" charset="-78"/>
              </a:rPr>
              <a:t>مند شود</a:t>
            </a:r>
            <a:r>
              <a:rPr lang="fa-IR" sz="3200" b="1" dirty="0">
                <a:cs typeface="B Mitra" panose="00000400000000000000" pitchFamily="2" charset="-78"/>
              </a:rPr>
              <a:t>.</a:t>
            </a:r>
            <a:endParaRPr lang="en-US" sz="3200" b="1" dirty="0">
              <a:cs typeface="B Mitra" panose="00000400000000000000" pitchFamily="2" charset="-78"/>
            </a:endParaRPr>
          </a:p>
          <a:p>
            <a:pPr marL="0" indent="0" algn="r" rtl="1">
              <a:buNone/>
            </a:pPr>
            <a:endParaRPr lang="en-US" sz="3200" b="1" dirty="0">
              <a:cs typeface="B Mitra" panose="00000400000000000000" pitchFamily="2" charset="-78"/>
            </a:endParaRPr>
          </a:p>
        </p:txBody>
      </p:sp>
    </p:spTree>
    <p:extLst>
      <p:ext uri="{BB962C8B-B14F-4D97-AF65-F5344CB8AC3E}">
        <p14:creationId xmlns:p14="http://schemas.microsoft.com/office/powerpoint/2010/main" val="149000972"/>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200" b="1" dirty="0" smtClean="0">
                <a:solidFill>
                  <a:srgbClr val="FF0000"/>
                </a:solidFill>
                <a:cs typeface="B Mitra" panose="00000400000000000000" pitchFamily="2" charset="-78"/>
              </a:rPr>
              <a:t>انتشار نتایج</a:t>
            </a:r>
            <a:endParaRPr lang="en-US" sz="32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2088107" y="2133600"/>
            <a:ext cx="9416505" cy="3777622"/>
          </a:xfrm>
        </p:spPr>
        <p:txBody>
          <a:bodyPr>
            <a:normAutofit fontScale="92500"/>
          </a:bodyPr>
          <a:lstStyle/>
          <a:p>
            <a:pPr marL="0" lvl="0" indent="0" algn="r" rtl="1">
              <a:buNone/>
            </a:pPr>
            <a:r>
              <a:rPr lang="fa-IR" sz="3200" b="1" dirty="0" smtClean="0">
                <a:cs typeface="B Mitra" panose="00000400000000000000" pitchFamily="2" charset="-78"/>
              </a:rPr>
              <a:t>28. </a:t>
            </a:r>
            <a:r>
              <a:rPr lang="ar-SA" sz="3200" b="1" dirty="0" smtClean="0">
                <a:cs typeface="B Mitra" panose="00000400000000000000" pitchFamily="2" charset="-78"/>
              </a:rPr>
              <a:t>پژوهشگران </a:t>
            </a:r>
            <a:r>
              <a:rPr lang="ar-SA" sz="3200" b="1" dirty="0">
                <a:cs typeface="B Mitra" panose="00000400000000000000" pitchFamily="2" charset="-78"/>
              </a:rPr>
              <a:t>موظفند که نتايج پژوهش</a:t>
            </a:r>
            <a:r>
              <a:rPr lang="en-US" sz="3200" b="1" dirty="0">
                <a:cs typeface="B Mitra" panose="00000400000000000000" pitchFamily="2" charset="-78"/>
              </a:rPr>
              <a:t>‌</a:t>
            </a:r>
            <a:r>
              <a:rPr lang="ar-SA" sz="3200" b="1" dirty="0">
                <a:cs typeface="B Mitra" panose="00000400000000000000" pitchFamily="2" charset="-78"/>
              </a:rPr>
              <a:t>هاي خود را صادقانه ، دقيق، و کامل منتشر کنند</a:t>
            </a:r>
            <a:r>
              <a:rPr lang="ar-SA" sz="3200" b="1" dirty="0" smtClean="0">
                <a:cs typeface="B Mitra" panose="00000400000000000000" pitchFamily="2" charset="-78"/>
              </a:rPr>
              <a:t>.</a:t>
            </a:r>
            <a:endParaRPr lang="fa-IR" sz="3200" b="1" dirty="0" smtClean="0">
              <a:cs typeface="B Mitra" panose="00000400000000000000" pitchFamily="2" charset="-78"/>
            </a:endParaRPr>
          </a:p>
          <a:p>
            <a:pPr marL="0" lvl="0" indent="0" algn="r" rtl="1">
              <a:buNone/>
            </a:pPr>
            <a:r>
              <a:rPr lang="ar-SA" sz="3200" b="1" dirty="0" smtClean="0">
                <a:cs typeface="B Mitra" panose="00000400000000000000" pitchFamily="2" charset="-78"/>
              </a:rPr>
              <a:t> </a:t>
            </a:r>
            <a:r>
              <a:rPr lang="ar-SA" sz="3200" b="1" dirty="0">
                <a:cs typeface="B Mitra" panose="00000400000000000000" pitchFamily="2" charset="-78"/>
              </a:rPr>
              <a:t>نتايج، اعم از منفي يا مثبت، و نيز منابع تأمين بودجه، وابستگي  سازماني، و تعارض منافع – در صورت وجود – بايد کاملاً آشکارسازي شوند. </a:t>
            </a:r>
            <a:endParaRPr lang="fa-IR" sz="3200" b="1" dirty="0" smtClean="0">
              <a:cs typeface="B Mitra" panose="00000400000000000000" pitchFamily="2" charset="-78"/>
            </a:endParaRPr>
          </a:p>
          <a:p>
            <a:pPr lvl="0" algn="r" rtl="1"/>
            <a:r>
              <a:rPr lang="ar-SA" sz="3200" dirty="0" smtClean="0">
                <a:cs typeface="B Mitra" panose="00000400000000000000" pitchFamily="2" charset="-78"/>
              </a:rPr>
              <a:t>پژوهشگران </a:t>
            </a:r>
            <a:r>
              <a:rPr lang="ar-SA" sz="3200" dirty="0">
                <a:cs typeface="B Mitra" panose="00000400000000000000" pitchFamily="2" charset="-78"/>
              </a:rPr>
              <a:t>نبايد در هنگام عقد قرارداد انجام پژوهش، هيچ  گونه شرطي را مبني بر حذف يا عدم انتشار يافته</a:t>
            </a:r>
            <a:r>
              <a:rPr lang="en-US" sz="3200" dirty="0">
                <a:cs typeface="B Mitra" panose="00000400000000000000" pitchFamily="2" charset="-78"/>
              </a:rPr>
              <a:t>‌</a:t>
            </a:r>
            <a:r>
              <a:rPr lang="ar-SA" sz="3200" dirty="0">
                <a:cs typeface="B Mitra" panose="00000400000000000000" pitchFamily="2" charset="-78"/>
              </a:rPr>
              <a:t>هايي که از نظر حمايت کننده</a:t>
            </a:r>
            <a:r>
              <a:rPr lang="en-US" sz="3200" dirty="0">
                <a:cs typeface="B Mitra" panose="00000400000000000000" pitchFamily="2" charset="-78"/>
              </a:rPr>
              <a:t>‌</a:t>
            </a:r>
            <a:r>
              <a:rPr lang="ar-SA" sz="3200" dirty="0">
                <a:cs typeface="B Mitra" panose="00000400000000000000" pitchFamily="2" charset="-78"/>
              </a:rPr>
              <a:t>ي پژوهش  مطلوب نيست، بپذيرند.</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1479052419"/>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240674"/>
            <a:ext cx="10058400" cy="1072971"/>
          </a:xfrm>
        </p:spPr>
        <p:txBody>
          <a:bodyPr/>
          <a:lstStyle/>
          <a:p>
            <a:pPr algn="ctr" rtl="0"/>
            <a:r>
              <a:rPr lang="en-US" b="1" dirty="0">
                <a:solidFill>
                  <a:schemeClr val="bg2">
                    <a:lumMod val="50000"/>
                  </a:schemeClr>
                </a:solidFill>
              </a:rPr>
              <a:t>conflict of </a:t>
            </a:r>
            <a:r>
              <a:rPr lang="en-US" b="1" dirty="0" smtClean="0">
                <a:solidFill>
                  <a:schemeClr val="bg2">
                    <a:lumMod val="50000"/>
                  </a:schemeClr>
                </a:solidFill>
              </a:rPr>
              <a:t>interest</a:t>
            </a:r>
            <a:r>
              <a:rPr lang="fa-IR" b="1" dirty="0" smtClean="0">
                <a:solidFill>
                  <a:schemeClr val="bg2">
                    <a:lumMod val="50000"/>
                  </a:schemeClr>
                </a:solidFill>
              </a:rPr>
              <a:t>تعارض منافع    </a:t>
            </a:r>
            <a:endParaRPr lang="fa-IR" b="1" dirty="0">
              <a:solidFill>
                <a:schemeClr val="bg2">
                  <a:lumMod val="50000"/>
                </a:schemeClr>
              </a:solidFill>
            </a:endParaRPr>
          </a:p>
        </p:txBody>
      </p:sp>
      <p:sp>
        <p:nvSpPr>
          <p:cNvPr id="3" name="Content Placeholder 2"/>
          <p:cNvSpPr>
            <a:spLocks noGrp="1"/>
          </p:cNvSpPr>
          <p:nvPr>
            <p:ph idx="1"/>
          </p:nvPr>
        </p:nvSpPr>
        <p:spPr/>
        <p:txBody>
          <a:bodyPr/>
          <a:lstStyle/>
          <a:p>
            <a:endParaRPr lang="fa-IR" dirty="0"/>
          </a:p>
        </p:txBody>
      </p:sp>
      <p:sp>
        <p:nvSpPr>
          <p:cNvPr id="4" name="Left-Right Arrow 3"/>
          <p:cNvSpPr/>
          <p:nvPr/>
        </p:nvSpPr>
        <p:spPr>
          <a:xfrm>
            <a:off x="4018209" y="2601533"/>
            <a:ext cx="3837903" cy="1854557"/>
          </a:xfrm>
          <a:prstGeom prst="lef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6600" dirty="0" smtClean="0">
                <a:solidFill>
                  <a:srgbClr val="FF0000"/>
                </a:solidFill>
              </a:rPr>
              <a:t>محقق</a:t>
            </a:r>
            <a:endParaRPr lang="fa-IR" sz="6600" dirty="0">
              <a:solidFill>
                <a:srgbClr val="FF0000"/>
              </a:solidFill>
            </a:endParaRPr>
          </a:p>
        </p:txBody>
      </p:sp>
      <p:sp>
        <p:nvSpPr>
          <p:cNvPr id="5" name="Oval 4"/>
          <p:cNvSpPr/>
          <p:nvPr/>
        </p:nvSpPr>
        <p:spPr>
          <a:xfrm>
            <a:off x="8525815" y="2093976"/>
            <a:ext cx="2781836" cy="25939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4000" dirty="0" smtClean="0"/>
              <a:t>وظایف حرفه ایی</a:t>
            </a:r>
            <a:endParaRPr lang="fa-IR" sz="4000" dirty="0"/>
          </a:p>
        </p:txBody>
      </p:sp>
      <p:sp>
        <p:nvSpPr>
          <p:cNvPr id="7" name="Oval 6"/>
          <p:cNvSpPr/>
          <p:nvPr/>
        </p:nvSpPr>
        <p:spPr>
          <a:xfrm>
            <a:off x="901522" y="2090080"/>
            <a:ext cx="2781836" cy="25939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4400" dirty="0" smtClean="0"/>
              <a:t>علایق شخصی</a:t>
            </a:r>
            <a:endParaRPr lang="fa-IR" sz="4400" dirty="0"/>
          </a:p>
        </p:txBody>
      </p:sp>
    </p:spTree>
    <p:extLst>
      <p:ext uri="{BB962C8B-B14F-4D97-AF65-F5344CB8AC3E}">
        <p14:creationId xmlns:p14="http://schemas.microsoft.com/office/powerpoint/2010/main" val="2787843352"/>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1097280" y="286603"/>
            <a:ext cx="10058400" cy="1014163"/>
          </a:xfrm>
        </p:spPr>
        <p:txBody>
          <a:bodyPr/>
          <a:lstStyle/>
          <a:p>
            <a:pPr algn="ctr" rtl="1"/>
            <a:r>
              <a:rPr lang="fa-IR" dirty="0" smtClean="0">
                <a:solidFill>
                  <a:srgbClr val="FF0000"/>
                </a:solidFill>
              </a:rPr>
              <a:t>تعارض </a:t>
            </a:r>
            <a:r>
              <a:rPr lang="fa-IR" dirty="0">
                <a:solidFill>
                  <a:srgbClr val="FF0000"/>
                </a:solidFill>
              </a:rPr>
              <a:t>منافع (</a:t>
            </a:r>
            <a:r>
              <a:rPr lang="en-US" sz="3700" dirty="0">
                <a:solidFill>
                  <a:srgbClr val="FF0000"/>
                </a:solidFill>
              </a:rPr>
              <a:t>Conflict of interest</a:t>
            </a:r>
            <a:r>
              <a:rPr lang="fa-IR" dirty="0"/>
              <a:t>)</a:t>
            </a:r>
            <a:endParaRPr lang="en-US" dirty="0"/>
          </a:p>
        </p:txBody>
      </p:sp>
      <p:sp>
        <p:nvSpPr>
          <p:cNvPr id="137219" name="Rectangle 3"/>
          <p:cNvSpPr>
            <a:spLocks noGrp="1" noChangeArrowheads="1"/>
          </p:cNvSpPr>
          <p:nvPr>
            <p:ph type="body" idx="1"/>
          </p:nvPr>
        </p:nvSpPr>
        <p:spPr>
          <a:xfrm>
            <a:off x="592429" y="1737360"/>
            <a:ext cx="10805374" cy="4800600"/>
          </a:xfrm>
        </p:spPr>
        <p:txBody>
          <a:bodyPr>
            <a:noAutofit/>
          </a:bodyPr>
          <a:lstStyle/>
          <a:p>
            <a:pPr algn="r" rtl="1">
              <a:lnSpc>
                <a:spcPct val="90000"/>
              </a:lnSpc>
            </a:pPr>
            <a:r>
              <a:rPr lang="fa-IR" sz="3200" dirty="0">
                <a:solidFill>
                  <a:schemeClr val="tx1"/>
                </a:solidFill>
              </a:rPr>
              <a:t>مجموعه شرايطی که در آن تصميم حرفه ای در مورد يک هدف اوليه بدون دليل تحت تاثير يک منفعت ثانويه قرار گيرد.</a:t>
            </a:r>
          </a:p>
          <a:p>
            <a:pPr algn="r" rtl="1">
              <a:lnSpc>
                <a:spcPct val="90000"/>
              </a:lnSpc>
            </a:pPr>
            <a:r>
              <a:rPr lang="fa-IR" sz="3200" dirty="0">
                <a:solidFill>
                  <a:srgbClr val="FF0000"/>
                </a:solidFill>
              </a:rPr>
              <a:t>منفعت ثانويه :</a:t>
            </a:r>
          </a:p>
          <a:p>
            <a:pPr lvl="2" algn="r" rtl="1">
              <a:lnSpc>
                <a:spcPct val="90000"/>
              </a:lnSpc>
            </a:pPr>
            <a:r>
              <a:rPr lang="fa-IR" sz="3200" dirty="0">
                <a:solidFill>
                  <a:schemeClr val="tx1"/>
                </a:solidFill>
              </a:rPr>
              <a:t>مالی</a:t>
            </a:r>
          </a:p>
          <a:p>
            <a:pPr lvl="2" algn="r" rtl="1">
              <a:lnSpc>
                <a:spcPct val="90000"/>
              </a:lnSpc>
            </a:pPr>
            <a:r>
              <a:rPr lang="fa-IR" sz="3200" dirty="0" smtClean="0">
                <a:solidFill>
                  <a:schemeClr val="tx1"/>
                </a:solidFill>
              </a:rPr>
              <a:t>شهرت و اعتبار </a:t>
            </a:r>
            <a:r>
              <a:rPr lang="fa-IR" sz="3200" dirty="0">
                <a:solidFill>
                  <a:schemeClr val="tx1"/>
                </a:solidFill>
              </a:rPr>
              <a:t>فردی</a:t>
            </a:r>
          </a:p>
          <a:p>
            <a:pPr lvl="3" algn="r" rtl="1">
              <a:lnSpc>
                <a:spcPct val="90000"/>
              </a:lnSpc>
            </a:pPr>
            <a:r>
              <a:rPr lang="fa-IR" sz="3200" dirty="0" smtClean="0">
                <a:solidFill>
                  <a:schemeClr val="tx1"/>
                </a:solidFill>
              </a:rPr>
              <a:t>ارتقای </a:t>
            </a:r>
            <a:r>
              <a:rPr lang="fa-IR" sz="3200" dirty="0">
                <a:solidFill>
                  <a:schemeClr val="tx1"/>
                </a:solidFill>
              </a:rPr>
              <a:t>دانشگاهی</a:t>
            </a:r>
          </a:p>
          <a:p>
            <a:pPr lvl="3" algn="r" rtl="1">
              <a:lnSpc>
                <a:spcPct val="90000"/>
              </a:lnSpc>
            </a:pPr>
            <a:r>
              <a:rPr lang="fa-IR" sz="3200" dirty="0" smtClean="0">
                <a:solidFill>
                  <a:schemeClr val="tx1"/>
                </a:solidFill>
              </a:rPr>
              <a:t>هزينه </a:t>
            </a:r>
            <a:r>
              <a:rPr lang="fa-IR" sz="3200" dirty="0">
                <a:solidFill>
                  <a:schemeClr val="tx1"/>
                </a:solidFill>
              </a:rPr>
              <a:t>سفر</a:t>
            </a:r>
          </a:p>
          <a:p>
            <a:pPr lvl="3" algn="r" rtl="1">
              <a:lnSpc>
                <a:spcPct val="90000"/>
              </a:lnSpc>
            </a:pPr>
            <a:r>
              <a:rPr lang="fa-IR" sz="3200" dirty="0">
                <a:solidFill>
                  <a:schemeClr val="tx1"/>
                </a:solidFill>
              </a:rPr>
              <a:t>پرداخت </a:t>
            </a:r>
            <a:r>
              <a:rPr lang="en-US" sz="3200" dirty="0">
                <a:solidFill>
                  <a:schemeClr val="tx1"/>
                </a:solidFill>
              </a:rPr>
              <a:t>per case</a:t>
            </a:r>
          </a:p>
        </p:txBody>
      </p:sp>
    </p:spTree>
    <p:extLst>
      <p:ext uri="{BB962C8B-B14F-4D97-AF65-F5344CB8AC3E}">
        <p14:creationId xmlns:p14="http://schemas.microsoft.com/office/powerpoint/2010/main" val="1812197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1559257" y="1791269"/>
            <a:ext cx="7772400" cy="5105400"/>
          </a:xfrm>
        </p:spPr>
        <p:txBody>
          <a:bodyPr/>
          <a:lstStyle/>
          <a:p>
            <a:pPr algn="r" rtl="1"/>
            <a:r>
              <a:rPr lang="ar-SA" sz="2400" dirty="0">
                <a:cs typeface="B Titr" pitchFamily="2" charset="-78"/>
              </a:rPr>
              <a:t>استفاده از جديدترين </a:t>
            </a:r>
            <a:r>
              <a:rPr lang="ar-SA" sz="2400" dirty="0" smtClean="0">
                <a:cs typeface="B Titr" pitchFamily="2" charset="-78"/>
              </a:rPr>
              <a:t>روش</a:t>
            </a:r>
            <a:r>
              <a:rPr lang="fa-IR" sz="2400" dirty="0" smtClean="0">
                <a:cs typeface="B Titr" pitchFamily="2" charset="-78"/>
              </a:rPr>
              <a:t> </a:t>
            </a:r>
            <a:r>
              <a:rPr lang="ar-SA" sz="2400" dirty="0" smtClean="0">
                <a:cs typeface="B Titr" pitchFamily="2" charset="-78"/>
              </a:rPr>
              <a:t>هاي </a:t>
            </a:r>
            <a:r>
              <a:rPr lang="ar-SA" sz="2400" dirty="0">
                <a:cs typeface="B Titr" pitchFamily="2" charset="-78"/>
              </a:rPr>
              <a:t>تحقيق جهت اخذ نتيجه</a:t>
            </a:r>
          </a:p>
          <a:p>
            <a:pPr lvl="1" algn="r" rtl="1"/>
            <a:r>
              <a:rPr lang="ar-SA" sz="2400" dirty="0">
                <a:cs typeface="B Titr" pitchFamily="2" charset="-78"/>
              </a:rPr>
              <a:t> عدم استفاده انحصاري از </a:t>
            </a:r>
            <a:r>
              <a:rPr lang="ar-SA" sz="2400" dirty="0" smtClean="0">
                <a:cs typeface="B Titr" pitchFamily="2" charset="-78"/>
              </a:rPr>
              <a:t>روش</a:t>
            </a:r>
            <a:r>
              <a:rPr lang="fa-IR" sz="2400" dirty="0" smtClean="0">
                <a:cs typeface="B Titr" pitchFamily="2" charset="-78"/>
              </a:rPr>
              <a:t> </a:t>
            </a:r>
            <a:r>
              <a:rPr lang="ar-SA" sz="2400" dirty="0" smtClean="0">
                <a:cs typeface="B Titr" pitchFamily="2" charset="-78"/>
              </a:rPr>
              <a:t>هايي </a:t>
            </a:r>
            <a:r>
              <a:rPr lang="ar-SA" sz="2400" dirty="0">
                <a:cs typeface="B Titr" pitchFamily="2" charset="-78"/>
              </a:rPr>
              <a:t>كه با خواسته‏هاي پژوهشگر همسو شود.</a:t>
            </a:r>
          </a:p>
          <a:p>
            <a:pPr algn="r" rtl="1"/>
            <a:r>
              <a:rPr lang="ar-SA" sz="2400" dirty="0">
                <a:cs typeface="B Titr" pitchFamily="2" charset="-78"/>
              </a:rPr>
              <a:t> </a:t>
            </a:r>
            <a:endParaRPr lang="en-US" sz="2400" dirty="0">
              <a:cs typeface="B Titr" pitchFamily="2" charset="-78"/>
            </a:endParaRPr>
          </a:p>
        </p:txBody>
      </p:sp>
      <p:sp>
        <p:nvSpPr>
          <p:cNvPr id="2" name="Title 1"/>
          <p:cNvSpPr>
            <a:spLocks noGrp="1"/>
          </p:cNvSpPr>
          <p:nvPr>
            <p:ph type="title"/>
          </p:nvPr>
        </p:nvSpPr>
        <p:spPr>
          <a:xfrm>
            <a:off x="2209801" y="101600"/>
            <a:ext cx="6347713" cy="1320800"/>
          </a:xfrm>
        </p:spPr>
        <p:txBody>
          <a:bodyPr/>
          <a:lstStyle/>
          <a:p>
            <a:pPr rtl="1"/>
            <a:r>
              <a:rPr lang="ar-SA" dirty="0">
                <a:solidFill>
                  <a:schemeClr val="accent4"/>
                </a:solidFill>
                <a:cs typeface="B Titr" pitchFamily="2" charset="-78"/>
              </a:rPr>
              <a:t>در مرحله برنامه‏ريزي و اجراي تحقيق</a:t>
            </a:r>
          </a:p>
        </p:txBody>
      </p:sp>
    </p:spTree>
    <p:extLst>
      <p:ext uri="{BB962C8B-B14F-4D97-AF65-F5344CB8AC3E}">
        <p14:creationId xmlns:p14="http://schemas.microsoft.com/office/powerpoint/2010/main" val="388236046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2"/>
          <p:cNvSpPr>
            <a:spLocks noGrp="1"/>
          </p:cNvSpPr>
          <p:nvPr>
            <p:ph idx="1"/>
          </p:nvPr>
        </p:nvSpPr>
        <p:spPr/>
        <p:txBody>
          <a:bodyPr>
            <a:normAutofit lnSpcReduction="10000"/>
          </a:bodyPr>
          <a:lstStyle/>
          <a:p>
            <a:pPr>
              <a:buFont typeface="Arial" panose="020B0604020202020204" pitchFamily="34" charset="0"/>
              <a:buChar char="•"/>
            </a:pPr>
            <a:r>
              <a:rPr lang="fa-IR" altLang="en-US" sz="2400" b="1" dirty="0">
                <a:cs typeface="B Nazanin" panose="00000400000000000000" pitchFamily="2" charset="-78"/>
              </a:rPr>
              <a:t>خرید رایگان دستگاه اندازه گیری کننده سطح ویتامین </a:t>
            </a:r>
            <a:r>
              <a:rPr lang="en-US" altLang="en-US" sz="2400" b="1" dirty="0">
                <a:cs typeface="B Nazanin" panose="00000400000000000000" pitchFamily="2" charset="-78"/>
              </a:rPr>
              <a:t>D</a:t>
            </a:r>
            <a:r>
              <a:rPr lang="fa-IR" altLang="en-US" sz="2400" b="1" dirty="0">
                <a:cs typeface="B Nazanin" panose="00000400000000000000" pitchFamily="2" charset="-78"/>
              </a:rPr>
              <a:t> در خون و تعهد پژوهشگر برای خرید یک سال کیت های اندازه گیری از همان شرکت</a:t>
            </a:r>
          </a:p>
          <a:p>
            <a:pPr>
              <a:buFont typeface="Arial" panose="020B0604020202020204" pitchFamily="34" charset="0"/>
              <a:buChar char="•"/>
            </a:pPr>
            <a:endParaRPr lang="fa-IR" altLang="en-US" sz="2400" b="1" dirty="0">
              <a:cs typeface="B Nazanin" panose="00000400000000000000" pitchFamily="2" charset="-78"/>
            </a:endParaRPr>
          </a:p>
          <a:p>
            <a:pPr>
              <a:buFont typeface="Arial" panose="020B0604020202020204" pitchFamily="34" charset="0"/>
              <a:buChar char="•"/>
            </a:pPr>
            <a:r>
              <a:rPr lang="fa-IR" altLang="en-US" sz="2400" b="1" dirty="0">
                <a:cs typeface="B Nazanin" panose="00000400000000000000" pitchFamily="2" charset="-78"/>
              </a:rPr>
              <a:t> طراحی پژوهش برای فراهم شدن امکان خریداری دستگاه های گران قیمت فارق از کاربرد و استفاده بهینه از آن در آینده</a:t>
            </a:r>
          </a:p>
          <a:p>
            <a:pPr>
              <a:buFont typeface="Arial" panose="020B0604020202020204" pitchFamily="34" charset="0"/>
              <a:buChar char="•"/>
            </a:pPr>
            <a:endParaRPr lang="fa-IR" altLang="en-US" sz="2400" b="1" dirty="0">
              <a:cs typeface="B Nazanin" panose="00000400000000000000" pitchFamily="2" charset="-78"/>
            </a:endParaRPr>
          </a:p>
          <a:p>
            <a:pPr>
              <a:buFont typeface="Arial" panose="020B0604020202020204" pitchFamily="34" charset="0"/>
              <a:buChar char="•"/>
            </a:pPr>
            <a:r>
              <a:rPr lang="fa-IR" altLang="en-US" sz="2400" b="1" dirty="0">
                <a:cs typeface="B Nazanin" panose="00000400000000000000" pitchFamily="2" charset="-78"/>
              </a:rPr>
              <a:t>ادامه دادن طرح اولیه پژوهشی با هدف دستیابی به پیشرفت علم، بدون توجه به سلامت بیماران. مثلا با پنهان کردن روش های جدید درمانی از </a:t>
            </a:r>
            <a:r>
              <a:rPr lang="fa-IR" altLang="en-US" sz="2400" b="1" dirty="0" smtClean="0">
                <a:cs typeface="B Nazanin" panose="00000400000000000000" pitchFamily="2" charset="-78"/>
              </a:rPr>
              <a:t>آن ها </a:t>
            </a:r>
            <a:r>
              <a:rPr lang="fa-IR" altLang="en-US" sz="2400" b="1" dirty="0">
                <a:cs typeface="B Nazanin" panose="00000400000000000000" pitchFamily="2" charset="-78"/>
              </a:rPr>
              <a:t>(مطالعه تاسکیجی-سیفلیس)</a:t>
            </a:r>
            <a:endParaRPr lang="en-US" altLang="en-US" sz="2400" b="1" dirty="0">
              <a:cs typeface="B Nazanin" panose="00000400000000000000" pitchFamily="2" charset="-78"/>
            </a:endParaRPr>
          </a:p>
        </p:txBody>
      </p:sp>
      <p:sp>
        <p:nvSpPr>
          <p:cNvPr id="4" name="Title 1"/>
          <p:cNvSpPr txBox="1">
            <a:spLocks/>
          </p:cNvSpPr>
          <p:nvPr/>
        </p:nvSpPr>
        <p:spPr bwMode="auto">
          <a:xfrm>
            <a:off x="515155" y="274639"/>
            <a:ext cx="10640525" cy="777875"/>
          </a:xfrm>
          <a:prstGeom prst="rect">
            <a:avLst/>
          </a:prstGeom>
          <a:noFill/>
          <a:ln w="9525">
            <a:noFill/>
            <a:miter lim="800000"/>
            <a:headEnd/>
            <a:tailEnd/>
          </a:ln>
        </p:spPr>
        <p:txBody>
          <a:bodyPr anchor="ctr"/>
          <a:lstStyle/>
          <a:p>
            <a:pPr algn="ctr" rtl="1">
              <a:defRPr/>
            </a:pPr>
            <a:r>
              <a:rPr lang="fa-IR" sz="4000" b="1" dirty="0" smtClean="0">
                <a:solidFill>
                  <a:srgbClr val="FF0000"/>
                </a:solidFill>
                <a:latin typeface="+mj-lt"/>
                <a:ea typeface="+mj-ea"/>
                <a:cs typeface="B Nazanin" pitchFamily="2" charset="-78"/>
              </a:rPr>
              <a:t>مثال های دیگر از تعارض </a:t>
            </a:r>
            <a:r>
              <a:rPr lang="fa-IR" sz="4000" b="1" dirty="0">
                <a:solidFill>
                  <a:srgbClr val="FF0000"/>
                </a:solidFill>
                <a:latin typeface="+mj-lt"/>
                <a:ea typeface="+mj-ea"/>
                <a:cs typeface="B Nazanin" pitchFamily="2" charset="-78"/>
              </a:rPr>
              <a:t>منافع</a:t>
            </a:r>
            <a:endParaRPr lang="en-US" sz="4000" b="1" dirty="0">
              <a:solidFill>
                <a:srgbClr val="FF0000"/>
              </a:solidFill>
              <a:latin typeface="+mj-lt"/>
              <a:ea typeface="+mj-ea"/>
              <a:cs typeface="B Nazanin" pitchFamily="2" charset="-78"/>
            </a:endParaRPr>
          </a:p>
        </p:txBody>
      </p:sp>
      <p:sp>
        <p:nvSpPr>
          <p:cNvPr id="4403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rtl="0">
              <a:spcBef>
                <a:spcPct val="0"/>
              </a:spcBef>
              <a:buFontTx/>
              <a:buNone/>
            </a:pPr>
            <a:fld id="{5AE02602-E5F8-4960-BE0A-6B4650CF6499}" type="slidenum">
              <a:rPr lang="fa-IR" altLang="en-US" sz="1200">
                <a:solidFill>
                  <a:srgbClr val="898989"/>
                </a:solidFill>
              </a:rPr>
              <a:pPr algn="l" rtl="0">
                <a:spcBef>
                  <a:spcPct val="0"/>
                </a:spcBef>
                <a:buFontTx/>
                <a:buNone/>
              </a:pPr>
              <a:t>110</a:t>
            </a:fld>
            <a:endParaRPr lang="fa-IR" altLang="en-US" sz="1200">
              <a:solidFill>
                <a:srgbClr val="898989"/>
              </a:solidFill>
            </a:endParaRPr>
          </a:p>
        </p:txBody>
      </p:sp>
      <p:sp>
        <p:nvSpPr>
          <p:cNvPr id="7" name="Footer Placeholder 6"/>
          <p:cNvSpPr>
            <a:spLocks noGrp="1"/>
          </p:cNvSpPr>
          <p:nvPr>
            <p:ph type="ftr" sz="quarter" idx="11"/>
          </p:nvPr>
        </p:nvSpPr>
        <p:spPr/>
        <p:txBody>
          <a:bodyPr/>
          <a:lstStyle/>
          <a:p>
            <a:pPr>
              <a:defRPr/>
            </a:pPr>
            <a:endParaRPr lang="fa-IR"/>
          </a:p>
        </p:txBody>
      </p:sp>
    </p:spTree>
    <p:extLst>
      <p:ext uri="{BB962C8B-B14F-4D97-AF65-F5344CB8AC3E}">
        <p14:creationId xmlns:p14="http://schemas.microsoft.com/office/powerpoint/2010/main" val="1960272031"/>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r>
              <a:rPr lang="fa-IR" sz="4000" dirty="0">
                <a:solidFill>
                  <a:srgbClr val="0070C0"/>
                </a:solidFill>
                <a:cs typeface="B Mitra" pitchFamily="2" charset="-78"/>
              </a:rPr>
              <a:t>وجود </a:t>
            </a:r>
            <a:r>
              <a:rPr lang="fa-IR" sz="4000" dirty="0" smtClean="0">
                <a:solidFill>
                  <a:srgbClr val="0070C0"/>
                </a:solidFill>
                <a:cs typeface="B Mitra" pitchFamily="2" charset="-78"/>
              </a:rPr>
              <a:t>تعارض </a:t>
            </a:r>
            <a:r>
              <a:rPr lang="fa-IR" sz="4000" dirty="0">
                <a:solidFill>
                  <a:srgbClr val="0070C0"/>
                </a:solidFill>
                <a:cs typeface="B Mitra" pitchFamily="2" charset="-78"/>
              </a:rPr>
              <a:t>منافع در مطالعات کارآزمایی بالینی می تواند موجب خدشه دار شدن بعضی از اصول اخلاقی در طراحی و اجرای کارآزمایی های بالینی </a:t>
            </a:r>
            <a:r>
              <a:rPr lang="fa-IR" sz="4000" dirty="0" smtClean="0">
                <a:solidFill>
                  <a:srgbClr val="0070C0"/>
                </a:solidFill>
                <a:cs typeface="B Mitra" pitchFamily="2" charset="-78"/>
              </a:rPr>
              <a:t>گردد.</a:t>
            </a:r>
            <a:endParaRPr lang="fa-IR" sz="4000" dirty="0"/>
          </a:p>
        </p:txBody>
      </p:sp>
    </p:spTree>
    <p:extLst>
      <p:ext uri="{BB962C8B-B14F-4D97-AF65-F5344CB8AC3E}">
        <p14:creationId xmlns:p14="http://schemas.microsoft.com/office/powerpoint/2010/main" val="3928041875"/>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cs typeface="B Mitra" pitchFamily="2" charset="-78"/>
              </a:rPr>
              <a:t>اثرات احتمالی تضاد منافع</a:t>
            </a:r>
            <a:r>
              <a:rPr lang="fa-IR" dirty="0">
                <a:solidFill>
                  <a:srgbClr val="FF0000"/>
                </a:solidFill>
              </a:rPr>
              <a:t/>
            </a:r>
            <a:br>
              <a:rPr lang="fa-IR" dirty="0">
                <a:solidFill>
                  <a:srgbClr val="FF0000"/>
                </a:solidFill>
              </a:rPr>
            </a:br>
            <a:endParaRPr lang="fa-IR" dirty="0"/>
          </a:p>
        </p:txBody>
      </p:sp>
      <p:sp>
        <p:nvSpPr>
          <p:cNvPr id="3" name="Content Placeholder 2"/>
          <p:cNvSpPr>
            <a:spLocks noGrp="1"/>
          </p:cNvSpPr>
          <p:nvPr>
            <p:ph idx="1"/>
          </p:nvPr>
        </p:nvSpPr>
        <p:spPr/>
        <p:txBody>
          <a:bodyPr>
            <a:noAutofit/>
          </a:bodyPr>
          <a:lstStyle/>
          <a:p>
            <a:r>
              <a:rPr lang="fa-IR" sz="3600" b="1" dirty="0">
                <a:solidFill>
                  <a:srgbClr val="FF0000"/>
                </a:solidFill>
                <a:cs typeface="B Mitra" pitchFamily="2" charset="-78"/>
              </a:rPr>
              <a:t>تلاش برای وارد کردن بيشتر بيمار:</a:t>
            </a:r>
            <a:r>
              <a:rPr lang="fa-IR" sz="3600" dirty="0">
                <a:solidFill>
                  <a:schemeClr val="tx1"/>
                </a:solidFill>
                <a:cs typeface="B Mitra" pitchFamily="2" charset="-78"/>
              </a:rPr>
              <a:t/>
            </a:r>
            <a:br>
              <a:rPr lang="fa-IR" sz="3600" dirty="0">
                <a:solidFill>
                  <a:schemeClr val="tx1"/>
                </a:solidFill>
                <a:cs typeface="B Mitra" pitchFamily="2" charset="-78"/>
              </a:rPr>
            </a:br>
            <a:r>
              <a:rPr lang="fa-IR" sz="3600" dirty="0">
                <a:solidFill>
                  <a:schemeClr val="tx1"/>
                </a:solidFill>
                <a:cs typeface="B Mitra" pitchFamily="2" charset="-78"/>
              </a:rPr>
              <a:t>فشار به بيمار برای ورود به مطالعه</a:t>
            </a:r>
            <a:br>
              <a:rPr lang="fa-IR" sz="3600" dirty="0">
                <a:solidFill>
                  <a:schemeClr val="tx1"/>
                </a:solidFill>
                <a:cs typeface="B Mitra" pitchFamily="2" charset="-78"/>
              </a:rPr>
            </a:br>
            <a:r>
              <a:rPr lang="fa-IR" sz="3600" dirty="0">
                <a:solidFill>
                  <a:schemeClr val="tx1"/>
                </a:solidFill>
                <a:cs typeface="B Mitra" pitchFamily="2" charset="-78"/>
              </a:rPr>
              <a:t>فشار به بيمار برای عدم خروج از مطالعه</a:t>
            </a:r>
            <a:br>
              <a:rPr lang="fa-IR" sz="3600" dirty="0">
                <a:solidFill>
                  <a:schemeClr val="tx1"/>
                </a:solidFill>
                <a:cs typeface="B Mitra" pitchFamily="2" charset="-78"/>
              </a:rPr>
            </a:br>
            <a:r>
              <a:rPr lang="fa-IR" sz="3600" dirty="0">
                <a:solidFill>
                  <a:schemeClr val="tx1"/>
                </a:solidFill>
                <a:cs typeface="B Mitra" pitchFamily="2" charset="-78"/>
              </a:rPr>
              <a:t>ورود بيماران بدون رعايت معيارهای ورود و </a:t>
            </a:r>
            <a:r>
              <a:rPr lang="fa-IR" sz="3600" dirty="0" smtClean="0">
                <a:solidFill>
                  <a:schemeClr val="tx1"/>
                </a:solidFill>
                <a:cs typeface="B Mitra" pitchFamily="2" charset="-78"/>
              </a:rPr>
              <a:t>عدم ورود</a:t>
            </a:r>
            <a:r>
              <a:rPr lang="fa-IR" sz="3600" dirty="0">
                <a:solidFill>
                  <a:schemeClr val="tx1"/>
                </a:solidFill>
                <a:cs typeface="B Mitra" pitchFamily="2" charset="-78"/>
              </a:rPr>
              <a:t/>
            </a:r>
            <a:br>
              <a:rPr lang="fa-IR" sz="3600" dirty="0">
                <a:solidFill>
                  <a:schemeClr val="tx1"/>
                </a:solidFill>
                <a:cs typeface="B Mitra" pitchFamily="2" charset="-78"/>
              </a:rPr>
            </a:br>
            <a:r>
              <a:rPr lang="fa-IR" sz="3600" b="1" dirty="0" smtClean="0">
                <a:solidFill>
                  <a:srgbClr val="FF0000"/>
                </a:solidFill>
                <a:cs typeface="B Mitra" pitchFamily="2" charset="-78"/>
              </a:rPr>
              <a:t>سوگرایی </a:t>
            </a:r>
            <a:r>
              <a:rPr lang="fa-IR" sz="3600" b="1" dirty="0">
                <a:solidFill>
                  <a:srgbClr val="FF0000"/>
                </a:solidFill>
                <a:cs typeface="B Mitra" pitchFamily="2" charset="-78"/>
              </a:rPr>
              <a:t>به سمت نتايج مثبت:</a:t>
            </a:r>
            <a:r>
              <a:rPr lang="fa-IR" sz="3600" dirty="0">
                <a:solidFill>
                  <a:schemeClr val="tx1"/>
                </a:solidFill>
                <a:cs typeface="B Mitra" pitchFamily="2" charset="-78"/>
              </a:rPr>
              <a:t/>
            </a:r>
            <a:br>
              <a:rPr lang="fa-IR" sz="3600" dirty="0">
                <a:solidFill>
                  <a:schemeClr val="tx1"/>
                </a:solidFill>
                <a:cs typeface="B Mitra" pitchFamily="2" charset="-78"/>
              </a:rPr>
            </a:br>
            <a:r>
              <a:rPr lang="fa-IR" sz="3600" dirty="0" smtClean="0">
                <a:solidFill>
                  <a:schemeClr val="tx1"/>
                </a:solidFill>
                <a:cs typeface="B Mitra" pitchFamily="2" charset="-78"/>
              </a:rPr>
              <a:t>در </a:t>
            </a:r>
            <a:r>
              <a:rPr lang="fa-IR" sz="3600" dirty="0">
                <a:solidFill>
                  <a:schemeClr val="tx1"/>
                </a:solidFill>
                <a:cs typeface="B Mitra" pitchFamily="2" charset="-78"/>
              </a:rPr>
              <a:t>سنجش پيامدها</a:t>
            </a:r>
            <a:br>
              <a:rPr lang="fa-IR" sz="3600" dirty="0">
                <a:solidFill>
                  <a:schemeClr val="tx1"/>
                </a:solidFill>
                <a:cs typeface="B Mitra" pitchFamily="2" charset="-78"/>
              </a:rPr>
            </a:br>
            <a:r>
              <a:rPr lang="fa-IR" sz="3600" dirty="0">
                <a:solidFill>
                  <a:schemeClr val="tx1"/>
                </a:solidFill>
                <a:cs typeface="B Mitra" pitchFamily="2" charset="-78"/>
              </a:rPr>
              <a:t>مخفی کاری در موارد عدم رعايت پروتکل مطالعه</a:t>
            </a:r>
            <a:br>
              <a:rPr lang="fa-IR" sz="3600" dirty="0">
                <a:solidFill>
                  <a:schemeClr val="tx1"/>
                </a:solidFill>
                <a:cs typeface="B Mitra" pitchFamily="2" charset="-78"/>
              </a:rPr>
            </a:br>
            <a:r>
              <a:rPr lang="fa-IR" sz="3600" dirty="0">
                <a:solidFill>
                  <a:schemeClr val="tx1"/>
                </a:solidFill>
                <a:cs typeface="B Mitra" pitchFamily="2" charset="-78"/>
              </a:rPr>
              <a:t>دستکاری داده ها</a:t>
            </a:r>
            <a:endParaRPr lang="fa-IR" sz="3600" dirty="0"/>
          </a:p>
        </p:txBody>
      </p:sp>
    </p:spTree>
    <p:extLst>
      <p:ext uri="{BB962C8B-B14F-4D97-AF65-F5344CB8AC3E}">
        <p14:creationId xmlns:p14="http://schemas.microsoft.com/office/powerpoint/2010/main" val="4060805759"/>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با تعارض منافع چه کار کنیم؟</a:t>
            </a:r>
            <a:endParaRPr lang="fa-IR" dirty="0"/>
          </a:p>
        </p:txBody>
      </p:sp>
      <p:sp>
        <p:nvSpPr>
          <p:cNvPr id="3" name="Content Placeholder 2"/>
          <p:cNvSpPr>
            <a:spLocks noGrp="1"/>
          </p:cNvSpPr>
          <p:nvPr>
            <p:ph idx="1"/>
          </p:nvPr>
        </p:nvSpPr>
        <p:spPr/>
        <p:txBody>
          <a:bodyPr/>
          <a:lstStyle/>
          <a:p>
            <a:endParaRPr lang="fa-IR"/>
          </a:p>
        </p:txBody>
      </p:sp>
    </p:spTree>
    <p:extLst>
      <p:ext uri="{BB962C8B-B14F-4D97-AF65-F5344CB8AC3E}">
        <p14:creationId xmlns:p14="http://schemas.microsoft.com/office/powerpoint/2010/main" val="6768643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1" y="1845734"/>
            <a:ext cx="11552348" cy="4023360"/>
          </a:xfrm>
        </p:spPr>
        <p:txBody>
          <a:bodyPr>
            <a:noAutofit/>
          </a:bodyPr>
          <a:lstStyle/>
          <a:p>
            <a:r>
              <a:rPr lang="fa-IR" altLang="en-US" sz="4000" dirty="0">
                <a:solidFill>
                  <a:schemeClr val="tx1"/>
                </a:solidFill>
                <a:cs typeface="B Nazanin" panose="00000400000000000000" pitchFamily="2" charset="-78"/>
              </a:rPr>
              <a:t>هدف </a:t>
            </a:r>
            <a:r>
              <a:rPr lang="fa-IR" altLang="en-US" sz="4000" b="1" dirty="0">
                <a:solidFill>
                  <a:schemeClr val="tx1"/>
                </a:solidFill>
                <a:cs typeface="B Nazanin" panose="00000400000000000000" pitchFamily="2" charset="-78"/>
              </a:rPr>
              <a:t>حذف یا کاهش اجباری </a:t>
            </a:r>
            <a:r>
              <a:rPr lang="fa-IR" altLang="en-US" sz="4000" dirty="0">
                <a:solidFill>
                  <a:schemeClr val="tx1"/>
                </a:solidFill>
                <a:cs typeface="B Nazanin" panose="00000400000000000000" pitchFamily="2" charset="-78"/>
              </a:rPr>
              <a:t>منفعت مالی یا دیگر منافع ثانویه </a:t>
            </a:r>
            <a:r>
              <a:rPr lang="fa-IR" altLang="en-US" sz="4000" b="1" dirty="0">
                <a:solidFill>
                  <a:schemeClr val="tx1"/>
                </a:solidFill>
                <a:cs typeface="B Nazanin" panose="00000400000000000000" pitchFamily="2" charset="-78"/>
              </a:rPr>
              <a:t>نیست</a:t>
            </a:r>
          </a:p>
          <a:p>
            <a:endParaRPr lang="fa-IR" altLang="en-US" sz="4000" b="1" dirty="0">
              <a:solidFill>
                <a:schemeClr val="tx1"/>
              </a:solidFill>
              <a:cs typeface="B Nazanin" panose="00000400000000000000" pitchFamily="2" charset="-78"/>
            </a:endParaRPr>
          </a:p>
          <a:p>
            <a:r>
              <a:rPr lang="fa-IR" altLang="en-US" sz="4000" dirty="0">
                <a:solidFill>
                  <a:schemeClr val="tx1"/>
                </a:solidFill>
                <a:cs typeface="B Nazanin" panose="00000400000000000000" pitchFamily="2" charset="-78"/>
              </a:rPr>
              <a:t>هدف </a:t>
            </a:r>
            <a:r>
              <a:rPr lang="fa-IR" altLang="en-US" sz="4000" b="1" dirty="0">
                <a:solidFill>
                  <a:schemeClr val="tx1"/>
                </a:solidFill>
                <a:cs typeface="B Nazanin" panose="00000400000000000000" pitchFamily="2" charset="-78"/>
              </a:rPr>
              <a:t>پیش گیری </a:t>
            </a:r>
            <a:r>
              <a:rPr lang="fa-IR" altLang="en-US" sz="4000" b="1" dirty="0" smtClean="0">
                <a:solidFill>
                  <a:schemeClr val="tx1"/>
                </a:solidFill>
                <a:cs typeface="B Nazanin" panose="00000400000000000000" pitchFamily="2" charset="-78"/>
              </a:rPr>
              <a:t>از تحت شعاع قرار گرفتن اهداف اصلی و اولیه پژوهش توسط </a:t>
            </a:r>
            <a:r>
              <a:rPr lang="fa-IR" altLang="en-US" sz="4000" dirty="0" smtClean="0">
                <a:solidFill>
                  <a:schemeClr val="tx1"/>
                </a:solidFill>
                <a:cs typeface="B Nazanin" panose="00000400000000000000" pitchFamily="2" charset="-78"/>
              </a:rPr>
              <a:t>اهداف ثانوی</a:t>
            </a:r>
            <a:endParaRPr lang="fa-IR" altLang="en-US" sz="4000" dirty="0">
              <a:solidFill>
                <a:schemeClr val="tx1"/>
              </a:solidFill>
              <a:cs typeface="B Nazanin" panose="00000400000000000000" pitchFamily="2" charset="-78"/>
            </a:endParaRPr>
          </a:p>
          <a:p>
            <a:endParaRPr lang="fa-IR" altLang="en-US" sz="4000" dirty="0">
              <a:solidFill>
                <a:schemeClr val="tx1"/>
              </a:solidFill>
              <a:cs typeface="B Nazanin" panose="00000400000000000000" pitchFamily="2" charset="-78"/>
            </a:endParaRPr>
          </a:p>
          <a:p>
            <a:r>
              <a:rPr lang="fa-IR" altLang="en-US" sz="4000" dirty="0" smtClean="0">
                <a:solidFill>
                  <a:schemeClr val="tx1"/>
                </a:solidFill>
                <a:cs typeface="B Nazanin" panose="00000400000000000000" pitchFamily="2" charset="-78"/>
              </a:rPr>
              <a:t> </a:t>
            </a:r>
            <a:endParaRPr lang="en-US" altLang="en-US" sz="4000" dirty="0">
              <a:solidFill>
                <a:schemeClr val="tx1"/>
              </a:solidFill>
              <a:cs typeface="B Nazanin" panose="00000400000000000000" pitchFamily="2" charset="-78"/>
            </a:endParaRPr>
          </a:p>
        </p:txBody>
      </p:sp>
      <p:sp>
        <p:nvSpPr>
          <p:cNvPr id="2560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rtl="0">
              <a:spcBef>
                <a:spcPct val="0"/>
              </a:spcBef>
              <a:buFontTx/>
              <a:buNone/>
            </a:pPr>
            <a:fld id="{FEBF427A-0FB9-4098-9EE2-CED6056DAB92}" type="slidenum">
              <a:rPr lang="fa-IR" altLang="en-US" sz="1200">
                <a:solidFill>
                  <a:srgbClr val="898989"/>
                </a:solidFill>
              </a:rPr>
              <a:pPr algn="l" rtl="0">
                <a:spcBef>
                  <a:spcPct val="0"/>
                </a:spcBef>
                <a:buFontTx/>
                <a:buNone/>
              </a:pPr>
              <a:t>114</a:t>
            </a:fld>
            <a:endParaRPr lang="fa-IR" altLang="en-US" sz="1200">
              <a:solidFill>
                <a:srgbClr val="898989"/>
              </a:solidFill>
            </a:endParaRPr>
          </a:p>
        </p:txBody>
      </p:sp>
      <p:sp>
        <p:nvSpPr>
          <p:cNvPr id="25604" name="Title 1"/>
          <p:cNvSpPr>
            <a:spLocks noGrp="1"/>
          </p:cNvSpPr>
          <p:nvPr>
            <p:ph type="title"/>
          </p:nvPr>
        </p:nvSpPr>
        <p:spPr>
          <a:xfrm>
            <a:off x="1981200" y="274639"/>
            <a:ext cx="8229600" cy="993775"/>
          </a:xfrm>
          <a:noFill/>
          <a:ln>
            <a:noFill/>
          </a:ln>
        </p:spPr>
        <p:txBody>
          <a:bodyPr/>
          <a:lstStyle/>
          <a:p>
            <a:pPr algn="ctr"/>
            <a:r>
              <a:rPr lang="fa-IR" altLang="en-US" dirty="0" smtClean="0">
                <a:solidFill>
                  <a:srgbClr val="FF0000"/>
                </a:solidFill>
                <a:cs typeface="B Nazanin" panose="00000400000000000000" pitchFamily="2" charset="-78"/>
              </a:rPr>
              <a:t>کنترل تعارض منافع</a:t>
            </a:r>
            <a:endParaRPr lang="en-US" altLang="en-US" dirty="0" smtClean="0">
              <a:solidFill>
                <a:srgbClr val="FF0000"/>
              </a:solidFill>
              <a:cs typeface="B Nazanin" panose="00000400000000000000" pitchFamily="2" charset="-78"/>
            </a:endParaRPr>
          </a:p>
        </p:txBody>
      </p:sp>
      <p:sp>
        <p:nvSpPr>
          <p:cNvPr id="6" name="Footer Placeholder 5"/>
          <p:cNvSpPr>
            <a:spLocks noGrp="1"/>
          </p:cNvSpPr>
          <p:nvPr>
            <p:ph type="ftr" sz="quarter" idx="11"/>
          </p:nvPr>
        </p:nvSpPr>
        <p:spPr/>
        <p:txBody>
          <a:bodyPr/>
          <a:lstStyle/>
          <a:p>
            <a:pPr>
              <a:defRPr/>
            </a:pPr>
            <a:endParaRPr lang="fa-IR"/>
          </a:p>
        </p:txBody>
      </p:sp>
    </p:spTree>
    <p:extLst>
      <p:ext uri="{BB962C8B-B14F-4D97-AF65-F5344CB8AC3E}">
        <p14:creationId xmlns:p14="http://schemas.microsoft.com/office/powerpoint/2010/main" val="35509888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animEffect transition="in" filter="barn(inHorizontal)">
                                      <p:cBhvr>
                                        <p:cTn id="7" dur="500"/>
                                        <p:tgtEl>
                                          <p:spTgt spid="2150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21507">
                                            <p:txEl>
                                              <p:pRg st="4" end="4"/>
                                            </p:txEl>
                                          </p:spTgt>
                                        </p:tgtEl>
                                        <p:attrNameLst>
                                          <p:attrName>style.visibility</p:attrName>
                                        </p:attrNameLst>
                                      </p:cBhvr>
                                      <p:to>
                                        <p:strVal val="visible"/>
                                      </p:to>
                                    </p:set>
                                    <p:animEffect transition="in" filter="barn(inHorizontal)">
                                      <p:cBhvr>
                                        <p:cTn id="12" dur="5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519" y="1738648"/>
            <a:ext cx="10735964" cy="4387515"/>
          </a:xfrm>
        </p:spPr>
        <p:txBody>
          <a:bodyPr>
            <a:noAutofit/>
          </a:bodyPr>
          <a:lstStyle/>
          <a:p>
            <a:pPr>
              <a:buFont typeface="Arial" panose="020B0604020202020204" pitchFamily="34" charset="0"/>
              <a:buChar char="•"/>
            </a:pPr>
            <a:r>
              <a:rPr lang="fa-IR" altLang="en-US" sz="4000" b="1" dirty="0" smtClean="0">
                <a:cs typeface="B Nazanin" panose="00000400000000000000" pitchFamily="2" charset="-78"/>
              </a:rPr>
              <a:t>آگاهی از تعارض منافع</a:t>
            </a:r>
          </a:p>
          <a:p>
            <a:pPr>
              <a:buFont typeface="Arial" panose="020B0604020202020204" pitchFamily="34" charset="0"/>
              <a:buChar char="•"/>
            </a:pPr>
            <a:r>
              <a:rPr lang="fa-IR" altLang="en-US" sz="4000" b="1" dirty="0" smtClean="0">
                <a:cs typeface="B Nazanin" panose="00000400000000000000" pitchFamily="2" charset="-78"/>
              </a:rPr>
              <a:t>آشکار سازی </a:t>
            </a:r>
          </a:p>
          <a:p>
            <a:pPr>
              <a:buFont typeface="Arial" panose="020B0604020202020204" pitchFamily="34" charset="0"/>
              <a:buChar char="•"/>
            </a:pPr>
            <a:r>
              <a:rPr lang="fa-IR" altLang="en-US" sz="4000" b="1" dirty="0" smtClean="0">
                <a:cs typeface="B Nazanin" panose="00000400000000000000" pitchFamily="2" charset="-78"/>
              </a:rPr>
              <a:t>کمیته اخلاق</a:t>
            </a:r>
          </a:p>
          <a:p>
            <a:pPr>
              <a:buFont typeface="Arial" panose="020B0604020202020204" pitchFamily="34" charset="0"/>
              <a:buChar char="•"/>
            </a:pPr>
            <a:r>
              <a:rPr lang="fa-IR" altLang="en-US" sz="4000" b="1" dirty="0" smtClean="0">
                <a:cs typeface="B Nazanin" panose="00000400000000000000" pitchFamily="2" charset="-78"/>
              </a:rPr>
              <a:t>ممنوعیت ها (قوانین و کد های اخلاقی)</a:t>
            </a:r>
          </a:p>
          <a:p>
            <a:pPr>
              <a:buFont typeface="Arial" panose="020B0604020202020204" pitchFamily="34" charset="0"/>
              <a:buChar char="•"/>
            </a:pPr>
            <a:r>
              <a:rPr lang="fa-IR" altLang="en-US" sz="4000" b="1" dirty="0" smtClean="0">
                <a:cs typeface="B Nazanin" panose="00000400000000000000" pitchFamily="2" charset="-78"/>
              </a:rPr>
              <a:t>امتناع یا کناره گیری </a:t>
            </a:r>
          </a:p>
        </p:txBody>
      </p:sp>
      <p:sp>
        <p:nvSpPr>
          <p:cNvPr id="27651" name="Title 1"/>
          <p:cNvSpPr>
            <a:spLocks noGrp="1"/>
          </p:cNvSpPr>
          <p:nvPr>
            <p:ph type="title"/>
          </p:nvPr>
        </p:nvSpPr>
        <p:spPr>
          <a:xfrm>
            <a:off x="1981200" y="274639"/>
            <a:ext cx="8229600" cy="777875"/>
          </a:xfrm>
          <a:noFill/>
          <a:ln>
            <a:noFill/>
          </a:ln>
        </p:spPr>
        <p:txBody>
          <a:bodyPr>
            <a:noAutofit/>
          </a:bodyPr>
          <a:lstStyle/>
          <a:p>
            <a:pPr algn="ctr"/>
            <a:r>
              <a:rPr lang="fa-IR" altLang="en-US" sz="6000" dirty="0">
                <a:solidFill>
                  <a:srgbClr val="FF0000"/>
                </a:solidFill>
                <a:cs typeface="B Nazanin" panose="00000400000000000000" pitchFamily="2" charset="-78"/>
              </a:rPr>
              <a:t>مدیریت تعارض منافع</a:t>
            </a:r>
            <a:endParaRPr lang="en-US" altLang="en-US" sz="6000" dirty="0">
              <a:solidFill>
                <a:srgbClr val="FF0000"/>
              </a:solidFill>
              <a:cs typeface="B Nazanin" panose="00000400000000000000" pitchFamily="2" charset="-78"/>
            </a:endParaRPr>
          </a:p>
        </p:txBody>
      </p:sp>
      <p:sp>
        <p:nvSpPr>
          <p:cNvPr id="2765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rtl="0">
              <a:spcBef>
                <a:spcPct val="0"/>
              </a:spcBef>
              <a:buFontTx/>
              <a:buNone/>
            </a:pPr>
            <a:fld id="{6B1DA4D2-C951-44DF-A2DE-92CF6F7198DB}" type="slidenum">
              <a:rPr lang="fa-IR" altLang="en-US" sz="1200">
                <a:solidFill>
                  <a:srgbClr val="898989"/>
                </a:solidFill>
              </a:rPr>
              <a:pPr algn="l" rtl="0">
                <a:spcBef>
                  <a:spcPct val="0"/>
                </a:spcBef>
                <a:buFontTx/>
                <a:buNone/>
              </a:pPr>
              <a:t>115</a:t>
            </a:fld>
            <a:endParaRPr lang="fa-IR" altLang="en-US" sz="1200">
              <a:solidFill>
                <a:srgbClr val="898989"/>
              </a:solidFill>
            </a:endParaRPr>
          </a:p>
        </p:txBody>
      </p:sp>
      <p:sp>
        <p:nvSpPr>
          <p:cNvPr id="6" name="Footer Placeholder 5"/>
          <p:cNvSpPr>
            <a:spLocks noGrp="1"/>
          </p:cNvSpPr>
          <p:nvPr>
            <p:ph type="ftr" sz="quarter" idx="11"/>
          </p:nvPr>
        </p:nvSpPr>
        <p:spPr/>
        <p:txBody>
          <a:bodyPr/>
          <a:lstStyle/>
          <a:p>
            <a:pPr>
              <a:defRPr/>
            </a:pPr>
            <a:endParaRPr lang="fa-IR"/>
          </a:p>
        </p:txBody>
      </p:sp>
    </p:spTree>
    <p:extLst>
      <p:ext uri="{BB962C8B-B14F-4D97-AF65-F5344CB8AC3E}">
        <p14:creationId xmlns:p14="http://schemas.microsoft.com/office/powerpoint/2010/main" val="31456847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rgbClr val="FF0000"/>
                </a:solidFill>
              </a:rPr>
              <a:t>مقاله</a:t>
            </a:r>
            <a:r>
              <a:rPr lang="fa-IR" dirty="0" smtClean="0"/>
              <a:t> </a:t>
            </a:r>
            <a:endParaRPr lang="fa-IR" dirty="0"/>
          </a:p>
        </p:txBody>
      </p:sp>
      <p:sp>
        <p:nvSpPr>
          <p:cNvPr id="3" name="Content Placeholder 2"/>
          <p:cNvSpPr>
            <a:spLocks noGrp="1"/>
          </p:cNvSpPr>
          <p:nvPr>
            <p:ph idx="1"/>
          </p:nvPr>
        </p:nvSpPr>
        <p:spPr/>
        <p:txBody>
          <a:bodyPr>
            <a:normAutofit/>
          </a:bodyPr>
          <a:lstStyle/>
          <a:p>
            <a:r>
              <a:rPr lang="fa-IR" sz="3600" dirty="0" smtClean="0"/>
              <a:t>سلکوسیب: واکاوی اخلاقی یک کار آزمایی بالینی</a:t>
            </a:r>
            <a:endParaRPr lang="fa-IR" sz="3600" dirty="0"/>
          </a:p>
        </p:txBody>
      </p:sp>
    </p:spTree>
    <p:extLst>
      <p:ext uri="{BB962C8B-B14F-4D97-AF65-F5344CB8AC3E}">
        <p14:creationId xmlns:p14="http://schemas.microsoft.com/office/powerpoint/2010/main" val="1567321574"/>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428" y="1747729"/>
            <a:ext cx="10766738" cy="4713288"/>
          </a:xfrm>
        </p:spPr>
        <p:txBody>
          <a:bodyPr>
            <a:noAutofit/>
          </a:bodyPr>
          <a:lstStyle/>
          <a:p>
            <a:endParaRPr lang="fa-IR" altLang="en-US" sz="4000" b="1" dirty="0">
              <a:cs typeface="B Nazanin" panose="00000400000000000000" pitchFamily="2" charset="-78"/>
            </a:endParaRPr>
          </a:p>
          <a:p>
            <a:pPr algn="ctr"/>
            <a:r>
              <a:rPr lang="fa-IR" altLang="en-US" sz="4000" b="1" dirty="0">
                <a:cs typeface="B Nazanin" panose="00000400000000000000" pitchFamily="2" charset="-78"/>
              </a:rPr>
              <a:t>وقتی محققین احتیاط لازم برای پرهیز از تعارض منافع را اتخاذ نکنند یا قوانین مربوطه را نادیده بگیرند </a:t>
            </a:r>
            <a:r>
              <a:rPr lang="fa-IR" altLang="en-US" sz="4000" b="1" dirty="0">
                <a:solidFill>
                  <a:srgbClr val="FF0000"/>
                </a:solidFill>
                <a:cs typeface="B Nazanin" panose="00000400000000000000" pitchFamily="2" charset="-78"/>
              </a:rPr>
              <a:t>مرتکب عملی غیر اخلاقی شده اند</a:t>
            </a:r>
            <a:r>
              <a:rPr lang="fa-IR" altLang="en-US" sz="4000" b="1" dirty="0" smtClean="0">
                <a:solidFill>
                  <a:srgbClr val="FF0000"/>
                </a:solidFill>
                <a:cs typeface="B Nazanin" panose="00000400000000000000" pitchFamily="2" charset="-78"/>
              </a:rPr>
              <a:t>.</a:t>
            </a:r>
          </a:p>
          <a:p>
            <a:pPr algn="ctr"/>
            <a:endParaRPr lang="en-US" altLang="en-US" sz="4000" b="1" dirty="0">
              <a:solidFill>
                <a:srgbClr val="FF0000"/>
              </a:solidFill>
              <a:cs typeface="B Nazanin" panose="00000400000000000000" pitchFamily="2" charset="-78"/>
            </a:endParaRPr>
          </a:p>
        </p:txBody>
      </p:sp>
      <p:sp>
        <p:nvSpPr>
          <p:cNvPr id="2867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rtl="0">
              <a:spcBef>
                <a:spcPct val="0"/>
              </a:spcBef>
              <a:buFontTx/>
              <a:buNone/>
            </a:pPr>
            <a:fld id="{99CA63E9-218B-4C43-B276-211DED5DE906}" type="slidenum">
              <a:rPr lang="fa-IR" altLang="en-US" sz="1200">
                <a:solidFill>
                  <a:srgbClr val="898989"/>
                </a:solidFill>
              </a:rPr>
              <a:pPr algn="l" rtl="0">
                <a:spcBef>
                  <a:spcPct val="0"/>
                </a:spcBef>
                <a:buFontTx/>
                <a:buNone/>
              </a:pPr>
              <a:t>117</a:t>
            </a:fld>
            <a:endParaRPr lang="fa-IR" altLang="en-US" sz="1200">
              <a:solidFill>
                <a:srgbClr val="898989"/>
              </a:solidFill>
            </a:endParaRPr>
          </a:p>
        </p:txBody>
      </p:sp>
      <p:sp>
        <p:nvSpPr>
          <p:cNvPr id="6" name="Footer Placeholder 5"/>
          <p:cNvSpPr>
            <a:spLocks noGrp="1"/>
          </p:cNvSpPr>
          <p:nvPr>
            <p:ph type="ftr" sz="quarter" idx="11"/>
          </p:nvPr>
        </p:nvSpPr>
        <p:spPr/>
        <p:txBody>
          <a:bodyPr/>
          <a:lstStyle/>
          <a:p>
            <a:pPr>
              <a:defRPr/>
            </a:pPr>
            <a:endParaRPr lang="fa-IR" dirty="0"/>
          </a:p>
        </p:txBody>
      </p:sp>
      <p:sp>
        <p:nvSpPr>
          <p:cNvPr id="2" name="Title 1"/>
          <p:cNvSpPr>
            <a:spLocks noGrp="1"/>
          </p:cNvSpPr>
          <p:nvPr>
            <p:ph type="title"/>
          </p:nvPr>
        </p:nvSpPr>
        <p:spPr/>
        <p:txBody>
          <a:bodyPr/>
          <a:lstStyle/>
          <a:p>
            <a:endParaRPr lang="fa-IR" dirty="0"/>
          </a:p>
        </p:txBody>
      </p:sp>
    </p:spTree>
    <p:extLst>
      <p:ext uri="{BB962C8B-B14F-4D97-AF65-F5344CB8AC3E}">
        <p14:creationId xmlns:p14="http://schemas.microsoft.com/office/powerpoint/2010/main" val="30262774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968440"/>
          </a:xfrm>
          <a:noFill/>
          <a:ln>
            <a:noFill/>
          </a:ln>
        </p:spPr>
        <p:txBody>
          <a:bodyPr/>
          <a:lstStyle/>
          <a:p>
            <a:pPr algn="ctr">
              <a:defRPr/>
            </a:pPr>
            <a:r>
              <a:rPr lang="fa-IR" sz="3600" b="1" dirty="0">
                <a:solidFill>
                  <a:srgbClr val="FF0000"/>
                </a:solidFill>
                <a:latin typeface="+mn-lt"/>
                <a:ea typeface="+mn-ea"/>
                <a:cs typeface="B Nazanin" pitchFamily="2" charset="-78"/>
              </a:rPr>
              <a:t>آيين نامه اجرايي اصول اخلاقي در پژوهش هاي علوم پزشكي</a:t>
            </a:r>
            <a:endParaRPr lang="en-US" sz="3600" b="1" dirty="0">
              <a:solidFill>
                <a:srgbClr val="FF0000"/>
              </a:solidFill>
              <a:latin typeface="+mn-lt"/>
              <a:ea typeface="+mn-ea"/>
              <a:cs typeface="B Nazanin" pitchFamily="2" charset="-78"/>
            </a:endParaRPr>
          </a:p>
        </p:txBody>
      </p:sp>
      <p:sp>
        <p:nvSpPr>
          <p:cNvPr id="36867" name="Content Placeholder 2"/>
          <p:cNvSpPr>
            <a:spLocks noGrp="1"/>
          </p:cNvSpPr>
          <p:nvPr>
            <p:ph idx="1"/>
          </p:nvPr>
        </p:nvSpPr>
        <p:spPr/>
        <p:txBody>
          <a:bodyPr>
            <a:normAutofit lnSpcReduction="10000"/>
          </a:bodyPr>
          <a:lstStyle/>
          <a:p>
            <a:pPr>
              <a:buFont typeface="Arial" panose="020B0604020202020204" pitchFamily="34" charset="0"/>
              <a:buChar char="•"/>
            </a:pPr>
            <a:r>
              <a:rPr lang="fa-IR" altLang="en-US" sz="2800" b="1" dirty="0">
                <a:cs typeface="B Nazanin" panose="00000400000000000000" pitchFamily="2" charset="-78"/>
              </a:rPr>
              <a:t>پژوهش‌گر هم‌چنين بايد اطلاعات مربوط به بودجه‌ي پژوهش، حاميان پژوهش، وابستگي حرفه‌اي، و </a:t>
            </a:r>
            <a:r>
              <a:rPr lang="fa-IR" altLang="en-US" sz="2800" b="1" dirty="0">
                <a:solidFill>
                  <a:srgbClr val="FF0000"/>
                </a:solidFill>
                <a:cs typeface="B Nazanin" panose="00000400000000000000" pitchFamily="2" charset="-78"/>
              </a:rPr>
              <a:t>ساير تعارض منافع احتمالي </a:t>
            </a:r>
            <a:r>
              <a:rPr lang="fa-IR" altLang="en-US" sz="2800" b="1" dirty="0">
                <a:cs typeface="B Nazanin" panose="00000400000000000000" pitchFamily="2" charset="-78"/>
              </a:rPr>
              <a:t>و همچنين تمهيداتي كه براي ترغيب مشاركت افراد در مطالعه ديده شده، را جهت بررسي كميته به آن ارايه دهد. </a:t>
            </a:r>
          </a:p>
          <a:p>
            <a:pPr>
              <a:buFont typeface="Arial" panose="020B0604020202020204" pitchFamily="34" charset="0"/>
              <a:buChar char="•"/>
            </a:pPr>
            <a:endParaRPr lang="fa-IR" altLang="en-US" sz="2800" b="1" dirty="0">
              <a:cs typeface="B Nazanin" panose="00000400000000000000" pitchFamily="2" charset="-78"/>
            </a:endParaRPr>
          </a:p>
          <a:p>
            <a:pPr>
              <a:buFont typeface="Arial" panose="020B0604020202020204" pitchFamily="34" charset="0"/>
              <a:buChar char="•"/>
            </a:pPr>
            <a:r>
              <a:rPr lang="fa-IR" altLang="en-US" sz="2800" b="1" dirty="0">
                <a:cs typeface="B Nazanin" panose="00000400000000000000" pitchFamily="2" charset="-78"/>
              </a:rPr>
              <a:t>توضيحات مرتبط با اخذ رضايت، فرم رضايت نامه و ساير مستندات ارائه شده به شركت‌كنندگان بايد حاوي اجزاء زير باشند:</a:t>
            </a:r>
            <a:endParaRPr lang="en-US" altLang="en-US" sz="2800" b="1" dirty="0">
              <a:cs typeface="B Nazanin" panose="00000400000000000000" pitchFamily="2" charset="-78"/>
            </a:endParaRPr>
          </a:p>
          <a:p>
            <a:pPr>
              <a:buFont typeface="Arial" panose="020B0604020202020204" pitchFamily="34" charset="0"/>
              <a:buChar char="•"/>
            </a:pPr>
            <a:r>
              <a:rPr lang="fa-IR" altLang="en-US" sz="2800" b="1" dirty="0">
                <a:solidFill>
                  <a:srgbClr val="FF0000"/>
                </a:solidFill>
                <a:cs typeface="B Nazanin" panose="00000400000000000000" pitchFamily="2" charset="-78"/>
              </a:rPr>
              <a:t>تعارض منافع احتمالي </a:t>
            </a:r>
            <a:r>
              <a:rPr lang="fa-IR" altLang="en-US" sz="2800" b="1" dirty="0">
                <a:cs typeface="B Nazanin" panose="00000400000000000000" pitchFamily="2" charset="-78"/>
              </a:rPr>
              <a:t>پژوهش‌گران و وابستگي‌هاي حرفه‌اي ايشان</a:t>
            </a:r>
            <a:endParaRPr lang="en-US" altLang="en-US" sz="2800" b="1" dirty="0">
              <a:cs typeface="B Nazanin" panose="00000400000000000000" pitchFamily="2" charset="-78"/>
            </a:endParaRPr>
          </a:p>
          <a:p>
            <a:pPr>
              <a:buFont typeface="Arial" panose="020B0604020202020204" pitchFamily="34" charset="0"/>
              <a:buChar char="•"/>
            </a:pPr>
            <a:endParaRPr lang="en-US" altLang="en-US" b="1" dirty="0" smtClean="0"/>
          </a:p>
        </p:txBody>
      </p:sp>
      <p:sp>
        <p:nvSpPr>
          <p:cNvPr id="368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rtl="0">
              <a:spcBef>
                <a:spcPct val="0"/>
              </a:spcBef>
              <a:buFontTx/>
              <a:buNone/>
            </a:pPr>
            <a:fld id="{C29503E9-1499-4B91-88AF-ED6C6A75F390}" type="slidenum">
              <a:rPr lang="fa-IR" altLang="en-US" sz="1200">
                <a:solidFill>
                  <a:srgbClr val="898989"/>
                </a:solidFill>
              </a:rPr>
              <a:pPr algn="l" rtl="0">
                <a:spcBef>
                  <a:spcPct val="0"/>
                </a:spcBef>
                <a:buFontTx/>
                <a:buNone/>
              </a:pPr>
              <a:t>118</a:t>
            </a:fld>
            <a:endParaRPr lang="fa-IR" altLang="en-US" sz="1200">
              <a:solidFill>
                <a:srgbClr val="898989"/>
              </a:solidFill>
            </a:endParaRPr>
          </a:p>
        </p:txBody>
      </p:sp>
      <p:sp>
        <p:nvSpPr>
          <p:cNvPr id="5" name="Footer Placeholder 4"/>
          <p:cNvSpPr>
            <a:spLocks noGrp="1"/>
          </p:cNvSpPr>
          <p:nvPr>
            <p:ph type="ftr" sz="quarter" idx="11"/>
          </p:nvPr>
        </p:nvSpPr>
        <p:spPr/>
        <p:txBody>
          <a:bodyPr/>
          <a:lstStyle/>
          <a:p>
            <a:pPr>
              <a:defRPr/>
            </a:pPr>
            <a:endParaRPr lang="fa-IR"/>
          </a:p>
        </p:txBody>
      </p:sp>
    </p:spTree>
    <p:extLst>
      <p:ext uri="{BB962C8B-B14F-4D97-AF65-F5344CB8AC3E}">
        <p14:creationId xmlns:p14="http://schemas.microsoft.com/office/powerpoint/2010/main" val="2426500955"/>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29. </a:t>
            </a:r>
            <a:r>
              <a:rPr lang="ar-SA" sz="3200" b="1" dirty="0" smtClean="0">
                <a:cs typeface="B Mitra" panose="00000400000000000000" pitchFamily="2" charset="-78"/>
              </a:rPr>
              <a:t>نحوه</a:t>
            </a:r>
            <a:r>
              <a:rPr lang="en-US" sz="3200" b="1" dirty="0">
                <a:cs typeface="B Mitra" panose="00000400000000000000" pitchFamily="2" charset="-78"/>
              </a:rPr>
              <a:t>‌</a:t>
            </a:r>
            <a:r>
              <a:rPr lang="ar-SA" sz="3200" b="1" dirty="0">
                <a:cs typeface="B Mitra" panose="00000400000000000000" pitchFamily="2" charset="-78"/>
              </a:rPr>
              <a:t>ي گزارش نتايج پژوهش بايد ضامن حقوق مادي و معنوي تمامي اشخاص مرتبط با پژوهش، از جمله خود پژوهشگر يا پژوهشگران، آزمودني</a:t>
            </a:r>
            <a:r>
              <a:rPr lang="en-US" sz="3200" b="1" dirty="0">
                <a:cs typeface="B Mitra" panose="00000400000000000000" pitchFamily="2" charset="-78"/>
              </a:rPr>
              <a:t>‌</a:t>
            </a:r>
            <a:r>
              <a:rPr lang="ar-SA" sz="3200" b="1" dirty="0">
                <a:cs typeface="B Mitra" panose="00000400000000000000" pitchFamily="2" charset="-78"/>
              </a:rPr>
              <a:t>ها و مؤسسه</a:t>
            </a:r>
            <a:r>
              <a:rPr lang="en-US" sz="3200" b="1" dirty="0">
                <a:cs typeface="B Mitra" panose="00000400000000000000" pitchFamily="2" charset="-78"/>
              </a:rPr>
              <a:t>‌</a:t>
            </a:r>
            <a:r>
              <a:rPr lang="ar-SA" sz="3200" b="1" dirty="0">
                <a:cs typeface="B Mitra" panose="00000400000000000000" pitchFamily="2" charset="-78"/>
              </a:rPr>
              <a:t>ي حمايت کننده</a:t>
            </a:r>
            <a:r>
              <a:rPr lang="en-US" sz="3200" b="1" dirty="0">
                <a:cs typeface="B Mitra" panose="00000400000000000000" pitchFamily="2" charset="-78"/>
              </a:rPr>
              <a:t>‌</a:t>
            </a:r>
            <a:r>
              <a:rPr lang="ar-SA" sz="3200" b="1" dirty="0">
                <a:cs typeface="B Mitra" panose="00000400000000000000" pitchFamily="2" charset="-78"/>
              </a:rPr>
              <a:t>ي  پژوهش باشد. </a:t>
            </a:r>
            <a:endParaRPr lang="fa-IR" sz="3200" b="1" dirty="0" smtClean="0">
              <a:cs typeface="B Mitra" panose="00000400000000000000" pitchFamily="2" charset="-78"/>
            </a:endParaRPr>
          </a:p>
          <a:p>
            <a:pPr marL="0" indent="0" algn="r" rtl="1">
              <a:buNone/>
            </a:pPr>
            <a:endParaRPr lang="en-US" sz="3200" b="1" dirty="0">
              <a:cs typeface="B Mitra" panose="00000400000000000000" pitchFamily="2" charset="-78"/>
            </a:endParaRPr>
          </a:p>
        </p:txBody>
      </p:sp>
    </p:spTree>
    <p:extLst>
      <p:ext uri="{BB962C8B-B14F-4D97-AF65-F5344CB8AC3E}">
        <p14:creationId xmlns:p14="http://schemas.microsoft.com/office/powerpoint/2010/main" val="11029480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solidFill>
                  <a:schemeClr val="accent4"/>
                </a:solidFill>
                <a:cs typeface="B Titr" pitchFamily="2" charset="-78"/>
              </a:rPr>
              <a:t>در زمينه نيروي انساني و مديريت</a:t>
            </a:r>
            <a:r>
              <a:rPr lang="ar-SA" dirty="0">
                <a:solidFill>
                  <a:srgbClr val="FFFF00"/>
                </a:solidFill>
                <a:cs typeface="B Titr" pitchFamily="2" charset="-78"/>
              </a:rPr>
              <a:t/>
            </a:r>
            <a:br>
              <a:rPr lang="ar-SA" dirty="0">
                <a:solidFill>
                  <a:srgbClr val="FFFF00"/>
                </a:solidFill>
                <a:cs typeface="B Titr" pitchFamily="2" charset="-78"/>
              </a:rPr>
            </a:br>
            <a:endParaRPr lang="en-US" dirty="0"/>
          </a:p>
        </p:txBody>
      </p:sp>
      <p:sp>
        <p:nvSpPr>
          <p:cNvPr id="3" name="Content Placeholder 2"/>
          <p:cNvSpPr>
            <a:spLocks noGrp="1"/>
          </p:cNvSpPr>
          <p:nvPr>
            <p:ph idx="1"/>
          </p:nvPr>
        </p:nvSpPr>
        <p:spPr/>
        <p:txBody>
          <a:bodyPr/>
          <a:lstStyle/>
          <a:p>
            <a:pPr algn="r" rtl="1"/>
            <a:r>
              <a:rPr lang="ar-SA" sz="2400" dirty="0">
                <a:cs typeface="B Titr" pitchFamily="2" charset="-78"/>
              </a:rPr>
              <a:t>توجه به رفاه اعضاي گروه تحقيقاتي و اجتناب از ايجاد ناراحتي براي آنان.</a:t>
            </a:r>
          </a:p>
          <a:p>
            <a:pPr lvl="1" algn="r" rtl="1"/>
            <a:r>
              <a:rPr lang="ar-SA" sz="2400" dirty="0">
                <a:cs typeface="B Titr" pitchFamily="2" charset="-78"/>
              </a:rPr>
              <a:t> مراقبت به منظور جلوگيري از سوء استفاده اعضاي گروه تحقيقاتي از افراد يا اجتماع مورد بررسي</a:t>
            </a:r>
          </a:p>
          <a:p>
            <a:pPr lvl="1"/>
            <a:r>
              <a:rPr lang="ar-SA" sz="2400" dirty="0">
                <a:cs typeface="B Titr" pitchFamily="2" charset="-78"/>
              </a:rPr>
              <a:t> دقت در حسن استفاده از بودجه و </a:t>
            </a:r>
            <a:r>
              <a:rPr lang="ar-SA" sz="2400" dirty="0" smtClean="0">
                <a:cs typeface="B Titr" pitchFamily="2" charset="-78"/>
              </a:rPr>
              <a:t>وسايل</a:t>
            </a:r>
            <a:endParaRPr lang="en-US" dirty="0"/>
          </a:p>
        </p:txBody>
      </p:sp>
    </p:spTree>
    <p:extLst>
      <p:ext uri="{BB962C8B-B14F-4D97-AF65-F5344CB8AC3E}">
        <p14:creationId xmlns:p14="http://schemas.microsoft.com/office/powerpoint/2010/main" val="136255518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a:xfrm>
            <a:off x="1678675" y="2133600"/>
            <a:ext cx="9825937" cy="3777622"/>
          </a:xfrm>
        </p:spPr>
        <p:txBody>
          <a:bodyPr>
            <a:normAutofit/>
          </a:bodyPr>
          <a:lstStyle/>
          <a:p>
            <a:pPr marL="0" lvl="0" indent="0" algn="r" rtl="1">
              <a:buNone/>
            </a:pPr>
            <a:r>
              <a:rPr lang="fa-IR" sz="3200" b="1" dirty="0" smtClean="0">
                <a:cs typeface="B Mitra" panose="00000400000000000000" pitchFamily="2" charset="-78"/>
              </a:rPr>
              <a:t>30. </a:t>
            </a:r>
            <a:r>
              <a:rPr lang="ar-SA" sz="3200" b="1" dirty="0" smtClean="0">
                <a:cs typeface="B Mitra" panose="00000400000000000000" pitchFamily="2" charset="-78"/>
              </a:rPr>
              <a:t>گزارش</a:t>
            </a:r>
            <a:r>
              <a:rPr lang="en-US" sz="3200" b="1" dirty="0">
                <a:cs typeface="B Mitra" panose="00000400000000000000" pitchFamily="2" charset="-78"/>
              </a:rPr>
              <a:t>‌</a:t>
            </a:r>
            <a:r>
              <a:rPr lang="ar-SA" sz="3200" b="1" dirty="0">
                <a:cs typeface="B Mitra" panose="00000400000000000000" pitchFamily="2" charset="-78"/>
              </a:rPr>
              <a:t>ها و مقالات حاصل از پژوهش</a:t>
            </a:r>
            <a:r>
              <a:rPr lang="en-US" sz="3200" b="1" dirty="0">
                <a:cs typeface="B Mitra" panose="00000400000000000000" pitchFamily="2" charset="-78"/>
              </a:rPr>
              <a:t>‌</a:t>
            </a:r>
            <a:r>
              <a:rPr lang="ar-SA" sz="3200" b="1" dirty="0">
                <a:cs typeface="B Mitra" panose="00000400000000000000" pitchFamily="2" charset="-78"/>
              </a:rPr>
              <a:t>هايي که مفاد اين راهنما را نقض کرده</a:t>
            </a:r>
            <a:r>
              <a:rPr lang="en-US" sz="3200" b="1" dirty="0">
                <a:cs typeface="B Mitra" panose="00000400000000000000" pitchFamily="2" charset="-78"/>
              </a:rPr>
              <a:t>‌</a:t>
            </a:r>
            <a:r>
              <a:rPr lang="ar-SA" sz="3200" b="1" dirty="0">
                <a:cs typeface="B Mitra" panose="00000400000000000000" pitchFamily="2" charset="-78"/>
              </a:rPr>
              <a:t>اند، نبايد براي انتشار پذيرفته شوند</a:t>
            </a:r>
            <a:r>
              <a:rPr lang="ar-SA" sz="3200" b="1" dirty="0" smtClean="0">
                <a:cs typeface="B Mitra" panose="00000400000000000000" pitchFamily="2" charset="-78"/>
              </a:rPr>
              <a:t>.</a:t>
            </a:r>
            <a:endParaRPr lang="fa-IR" sz="3200" b="1" dirty="0" smtClean="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2120231968"/>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31. </a:t>
            </a:r>
            <a:r>
              <a:rPr lang="ar-SA" sz="3200" b="1" dirty="0" smtClean="0">
                <a:cs typeface="B Mitra" panose="00000400000000000000" pitchFamily="2" charset="-78"/>
              </a:rPr>
              <a:t>روش </a:t>
            </a:r>
            <a:r>
              <a:rPr lang="ar-SA" sz="3200" b="1" dirty="0">
                <a:cs typeface="B Mitra" panose="00000400000000000000" pitchFamily="2" charset="-78"/>
              </a:rPr>
              <a:t>پژوهش نبايد با ارزش</a:t>
            </a:r>
            <a:r>
              <a:rPr lang="en-US" sz="3200" b="1" dirty="0">
                <a:cs typeface="B Mitra" panose="00000400000000000000" pitchFamily="2" charset="-78"/>
              </a:rPr>
              <a:t>‌</a:t>
            </a:r>
            <a:r>
              <a:rPr lang="ar-SA" sz="3200" b="1" dirty="0">
                <a:cs typeface="B Mitra" panose="00000400000000000000" pitchFamily="2" charset="-78"/>
              </a:rPr>
              <a:t>هاي </a:t>
            </a:r>
            <a:r>
              <a:rPr lang="ar-SA" sz="3200" b="1" dirty="0" smtClean="0">
                <a:cs typeface="B Mitra" panose="00000400000000000000" pitchFamily="2" charset="-78"/>
              </a:rPr>
              <a:t>ا</a:t>
            </a:r>
            <a:r>
              <a:rPr lang="fa-IR" sz="3200" b="1" dirty="0" smtClean="0">
                <a:cs typeface="B Mitra" panose="00000400000000000000" pitchFamily="2" charset="-78"/>
              </a:rPr>
              <a:t>ج</a:t>
            </a:r>
            <a:r>
              <a:rPr lang="ar-SA" sz="3200" b="1" dirty="0" smtClean="0">
                <a:cs typeface="B Mitra" panose="00000400000000000000" pitchFamily="2" charset="-78"/>
              </a:rPr>
              <a:t>تماعي</a:t>
            </a:r>
            <a:r>
              <a:rPr lang="ar-SA" sz="3200" b="1" dirty="0">
                <a:cs typeface="B Mitra" panose="00000400000000000000" pitchFamily="2" charset="-78"/>
              </a:rPr>
              <a:t>، فرهنگي و ديني  جامعه در تناقض باشد. </a:t>
            </a:r>
            <a:endParaRPr lang="fa-IR" sz="3200" b="1" dirty="0" smtClean="0">
              <a:cs typeface="B Mitra" panose="00000400000000000000" pitchFamily="2" charset="-78"/>
            </a:endParaRPr>
          </a:p>
          <a:p>
            <a:pPr lvl="0" algn="r" rtl="1">
              <a:buFont typeface="Arial" panose="020B0604020202020204" pitchFamily="34" charset="0"/>
              <a:buChar char="•"/>
            </a:pPr>
            <a:endParaRPr lang="en-US" sz="3200" b="1" dirty="0">
              <a:cs typeface="B Mitra" panose="00000400000000000000" pitchFamily="2" charset="-78"/>
            </a:endParaRPr>
          </a:p>
          <a:p>
            <a:pPr marL="0" indent="0">
              <a:buNone/>
            </a:pPr>
            <a:endParaRPr lang="en-US" sz="3200" b="1" dirty="0">
              <a:cs typeface="B Mitra" panose="00000400000000000000" pitchFamily="2" charset="-78"/>
            </a:endParaRPr>
          </a:p>
        </p:txBody>
      </p:sp>
    </p:spTree>
    <p:extLst>
      <p:ext uri="{BB962C8B-B14F-4D97-AF65-F5344CB8AC3E}">
        <p14:creationId xmlns:p14="http://schemas.microsoft.com/office/powerpoint/2010/main" val="2058080921"/>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algn="ctr"/>
            <a:r>
              <a:rPr lang="fa-IR" sz="4100" dirty="0"/>
              <a:t>شرايط اخلاقی مطالعه بر روی داوطلبين سالم</a:t>
            </a:r>
            <a:r>
              <a:rPr lang="fa-IR" dirty="0"/>
              <a:t> </a:t>
            </a:r>
            <a:endParaRPr lang="en-US" dirty="0"/>
          </a:p>
        </p:txBody>
      </p:sp>
      <p:sp>
        <p:nvSpPr>
          <p:cNvPr id="86019" name="Rectangle 3"/>
          <p:cNvSpPr>
            <a:spLocks noGrp="1" noChangeArrowheads="1"/>
          </p:cNvSpPr>
          <p:nvPr>
            <p:ph type="body" sz="half" idx="1"/>
          </p:nvPr>
        </p:nvSpPr>
        <p:spPr>
          <a:xfrm>
            <a:off x="4182414" y="1885683"/>
            <a:ext cx="6248400" cy="4525963"/>
          </a:xfrm>
        </p:spPr>
        <p:txBody>
          <a:bodyPr>
            <a:normAutofit fontScale="92500" lnSpcReduction="20000"/>
          </a:bodyPr>
          <a:lstStyle/>
          <a:p>
            <a:pPr algn="r" rtl="1"/>
            <a:r>
              <a:rPr lang="fa-IR" sz="2400" dirty="0"/>
              <a:t>رضايتنامه آگاهانه</a:t>
            </a:r>
          </a:p>
          <a:p>
            <a:pPr lvl="1" algn="r" rtl="1"/>
            <a:r>
              <a:rPr lang="fa-IR" sz="2400" dirty="0"/>
              <a:t>اجتناب از ايجاد انگيزه مالی</a:t>
            </a:r>
            <a:r>
              <a:rPr lang="en-US" sz="2400" dirty="0"/>
              <a:t> </a:t>
            </a:r>
            <a:r>
              <a:rPr lang="fa-IR" sz="2400" dirty="0"/>
              <a:t>غيرمتعارف</a:t>
            </a:r>
          </a:p>
          <a:p>
            <a:pPr algn="r" rtl="1"/>
            <a:r>
              <a:rPr lang="fa-IR" sz="2400" dirty="0"/>
              <a:t>حصول اطمينان از سالم بودن داوطلب</a:t>
            </a:r>
          </a:p>
          <a:p>
            <a:pPr lvl="1" algn="r" rtl="1"/>
            <a:r>
              <a:rPr lang="fa-IR" sz="2400" dirty="0"/>
              <a:t>افراد مسن</a:t>
            </a:r>
          </a:p>
          <a:p>
            <a:pPr algn="r" rtl="1"/>
            <a:r>
              <a:rPr lang="fa-IR" sz="2400" dirty="0"/>
              <a:t>قابل قبول بودن خطر</a:t>
            </a:r>
          </a:p>
          <a:p>
            <a:pPr lvl="1" algn="r" rtl="1"/>
            <a:r>
              <a:rPr lang="fa-IR" sz="2400" dirty="0"/>
              <a:t>اجتناب از آزمايشات طاقت فرسا</a:t>
            </a:r>
          </a:p>
          <a:p>
            <a:pPr algn="r" rtl="1"/>
            <a:r>
              <a:rPr lang="fa-IR" sz="2400" dirty="0"/>
              <a:t>اطلاع رسانی عام و عدم مراجعه شخصی</a:t>
            </a:r>
          </a:p>
          <a:p>
            <a:pPr lvl="1" algn="r" rtl="1"/>
            <a:r>
              <a:rPr lang="fa-IR" sz="2400" dirty="0"/>
              <a:t>زندانيان</a:t>
            </a:r>
          </a:p>
          <a:p>
            <a:pPr lvl="1" algn="r" rtl="1"/>
            <a:r>
              <a:rPr lang="fa-IR" sz="2400" dirty="0"/>
              <a:t>دانشجويان و  کارکنان</a:t>
            </a:r>
          </a:p>
          <a:p>
            <a:pPr algn="r" rtl="1"/>
            <a:r>
              <a:rPr lang="fa-IR" sz="2400" dirty="0"/>
              <a:t>فاصله زمانی بين مطالعات (داوطلب حرفه ای)</a:t>
            </a:r>
          </a:p>
          <a:p>
            <a:pPr algn="r" rtl="1"/>
            <a:r>
              <a:rPr lang="fa-IR" sz="2400" dirty="0"/>
              <a:t>بيمه و غرامت مناسب</a:t>
            </a:r>
            <a:endParaRPr lang="en-US" sz="2400" dirty="0"/>
          </a:p>
        </p:txBody>
      </p:sp>
      <p:sp>
        <p:nvSpPr>
          <p:cNvPr id="2" name="Content Placeholder 1"/>
          <p:cNvSpPr>
            <a:spLocks noGrp="1"/>
          </p:cNvSpPr>
          <p:nvPr>
            <p:ph sz="half" idx="2"/>
          </p:nvPr>
        </p:nvSpPr>
        <p:spPr>
          <a:xfrm>
            <a:off x="1155499" y="1417639"/>
            <a:ext cx="10384665" cy="4708526"/>
          </a:xfrm>
        </p:spPr>
        <p:txBody>
          <a:bodyPr>
            <a:normAutofit/>
          </a:bodyPr>
          <a:lstStyle/>
          <a:p>
            <a:endParaRPr lang="fa-IR" sz="2400" b="1" dirty="0"/>
          </a:p>
        </p:txBody>
      </p:sp>
      <p:sp>
        <p:nvSpPr>
          <p:cNvPr id="3" name="Rectangle 2"/>
          <p:cNvSpPr/>
          <p:nvPr/>
        </p:nvSpPr>
        <p:spPr>
          <a:xfrm>
            <a:off x="5766422" y="3244334"/>
            <a:ext cx="659155" cy="369332"/>
          </a:xfrm>
          <a:prstGeom prst="rect">
            <a:avLst/>
          </a:prstGeom>
        </p:spPr>
        <p:txBody>
          <a:bodyPr wrap="none">
            <a:spAutoFit/>
          </a:bodyPr>
          <a:lstStyle/>
          <a:p>
            <a:r>
              <a:rPr lang="fa-IR" b="1" dirty="0">
                <a:latin typeface="Calibri" panose="020F0502020204030204" pitchFamily="34" charset="0"/>
                <a:ea typeface="Calibri" panose="020F0502020204030204" pitchFamily="34" charset="0"/>
                <a:cs typeface="B Badr" panose="00000400000000000000" pitchFamily="2" charset="-78"/>
              </a:rPr>
              <a:t>12:30</a:t>
            </a:r>
            <a:endParaRPr lang="en-US" dirty="0"/>
          </a:p>
        </p:txBody>
      </p:sp>
      <p:sp>
        <p:nvSpPr>
          <p:cNvPr id="4" name="Rectangle 3"/>
          <p:cNvSpPr/>
          <p:nvPr/>
        </p:nvSpPr>
        <p:spPr>
          <a:xfrm>
            <a:off x="5844168" y="3290501"/>
            <a:ext cx="503664" cy="276999"/>
          </a:xfrm>
          <a:prstGeom prst="rect">
            <a:avLst/>
          </a:prstGeom>
        </p:spPr>
        <p:txBody>
          <a:bodyPr wrap="none">
            <a:spAutoFit/>
          </a:bodyPr>
          <a:lstStyle/>
          <a:p>
            <a:r>
              <a:rPr lang="fa-IR" sz="1200" b="1" dirty="0">
                <a:latin typeface="Calibri" panose="020F0502020204030204" pitchFamily="34" charset="0"/>
                <a:ea typeface="Calibri" panose="020F0502020204030204" pitchFamily="34" charset="0"/>
                <a:cs typeface="B Badr" panose="00000400000000000000" pitchFamily="2" charset="-78"/>
              </a:rPr>
              <a:t>12:30</a:t>
            </a:r>
            <a:endParaRPr lang="en-US" dirty="0"/>
          </a:p>
        </p:txBody>
      </p:sp>
    </p:spTree>
    <p:extLst>
      <p:ext uri="{BB962C8B-B14F-4D97-AF65-F5344CB8AC3E}">
        <p14:creationId xmlns:p14="http://schemas.microsoft.com/office/powerpoint/2010/main" val="12328275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1905000" y="1447801"/>
            <a:ext cx="8930640" cy="4031873"/>
          </a:xfrm>
          <a:prstGeom prst="rect">
            <a:avLst/>
          </a:prstGeom>
          <a:noFill/>
          <a:ln w="9525">
            <a:noFill/>
            <a:miter lim="800000"/>
            <a:headEnd/>
            <a:tailEnd/>
          </a:ln>
          <a:effectLst/>
        </p:spPr>
        <p:txBody>
          <a:bodyPr wrap="square">
            <a:spAutoFit/>
          </a:bodyPr>
          <a:lstStyle/>
          <a:p>
            <a:pPr algn="r" rtl="1">
              <a:spcBef>
                <a:spcPct val="50000"/>
              </a:spcBef>
              <a:buClr>
                <a:schemeClr val="tx2"/>
              </a:buClr>
              <a:buSzPct val="75000"/>
              <a:buFont typeface="Wingdings" pitchFamily="2" charset="2"/>
              <a:buChar char="n"/>
            </a:pPr>
            <a:r>
              <a:rPr lang="ar-SA" sz="2800" b="1" dirty="0">
                <a:solidFill>
                  <a:srgbClr val="FF0000"/>
                </a:solidFill>
                <a:latin typeface="Arial" panose="020B0604020202020204" pitchFamily="34" charset="0"/>
                <a:cs typeface="Arial" panose="020B0604020202020204" pitchFamily="34" charset="0"/>
              </a:rPr>
              <a:t>در مرحله تجزيه و تحليل، گزارش و انتشار نتايج</a:t>
            </a:r>
          </a:p>
          <a:p>
            <a:pPr lvl="1" algn="r" rtl="1">
              <a:spcBef>
                <a:spcPct val="50000"/>
              </a:spcBef>
              <a:buClr>
                <a:schemeClr val="folHlink"/>
              </a:buClr>
              <a:buSzPct val="60000"/>
              <a:buFont typeface="Wingdings" pitchFamily="2" charset="2"/>
              <a:buChar char="u"/>
            </a:pPr>
            <a:r>
              <a:rPr lang="ar-SA" sz="2400" dirty="0">
                <a:latin typeface="Arial" panose="020B0604020202020204" pitchFamily="34" charset="0"/>
                <a:cs typeface="Arial" panose="020B0604020202020204" pitchFamily="34" charset="0"/>
              </a:rPr>
              <a:t> رعايت صداقت هنگام تجزيه و تحليل نتايج  و عدم تحريف دستاوردها در جهتي كه با خواسته‏هاي پژوهشگر همسو شود.</a:t>
            </a:r>
          </a:p>
          <a:p>
            <a:pPr lvl="1" algn="r" rtl="1">
              <a:spcBef>
                <a:spcPct val="50000"/>
              </a:spcBef>
              <a:buClr>
                <a:schemeClr val="folHlink"/>
              </a:buClr>
              <a:buSzPct val="60000"/>
              <a:buFont typeface="Wingdings" pitchFamily="2" charset="2"/>
              <a:buChar char="u"/>
            </a:pPr>
            <a:r>
              <a:rPr lang="ar-SA" sz="2400" dirty="0">
                <a:latin typeface="Arial" panose="020B0604020202020204" pitchFamily="34" charset="0"/>
                <a:cs typeface="Arial" panose="020B0604020202020204" pitchFamily="34" charset="0"/>
              </a:rPr>
              <a:t> محرمانه نگه‏داشتن اطلاعات و نام افراد مورد بررسي</a:t>
            </a:r>
          </a:p>
          <a:p>
            <a:pPr lvl="1" algn="r" rtl="1">
              <a:spcBef>
                <a:spcPct val="50000"/>
              </a:spcBef>
              <a:buClr>
                <a:schemeClr val="folHlink"/>
              </a:buClr>
              <a:buSzPct val="60000"/>
              <a:buFont typeface="Wingdings" pitchFamily="2" charset="2"/>
              <a:buChar char="u"/>
            </a:pPr>
            <a:r>
              <a:rPr lang="ar-SA" sz="2400" dirty="0">
                <a:latin typeface="Arial" panose="020B0604020202020204" pitchFamily="34" charset="0"/>
                <a:cs typeface="Arial" panose="020B0604020202020204" pitchFamily="34" charset="0"/>
              </a:rPr>
              <a:t> انتشار نتايج به زبان ساده به گونه‏اي كه نتايج حاصله قابل استفاده كليه دست اندركاران زيربط باشد.</a:t>
            </a:r>
          </a:p>
          <a:p>
            <a:pPr lvl="1" algn="r" rtl="1">
              <a:spcBef>
                <a:spcPct val="50000"/>
              </a:spcBef>
              <a:buClr>
                <a:schemeClr val="folHlink"/>
              </a:buClr>
              <a:buSzPct val="60000"/>
              <a:buFont typeface="Wingdings" pitchFamily="2" charset="2"/>
              <a:buChar char="u"/>
            </a:pPr>
            <a:r>
              <a:rPr lang="ar-SA" sz="2400" dirty="0">
                <a:latin typeface="Arial" panose="020B0604020202020204" pitchFamily="34" charset="0"/>
                <a:cs typeface="Arial" panose="020B0604020202020204" pitchFamily="34" charset="0"/>
              </a:rPr>
              <a:t> رعايت حركت افراد يا اجتماع هنگام بحث و تفسير نتايج</a:t>
            </a:r>
          </a:p>
          <a:p>
            <a:pPr lvl="1" algn="r" rtl="1">
              <a:spcBef>
                <a:spcPct val="50000"/>
              </a:spcBef>
              <a:buClr>
                <a:schemeClr val="folHlink"/>
              </a:buClr>
              <a:buSzPct val="60000"/>
              <a:buFont typeface="Wingdings" pitchFamily="2" charset="2"/>
              <a:buChar char="u"/>
            </a:pPr>
            <a:r>
              <a:rPr lang="ar-SA" sz="2400" dirty="0">
                <a:latin typeface="Arial" panose="020B0604020202020204" pitchFamily="34" charset="0"/>
                <a:cs typeface="Arial" panose="020B0604020202020204" pitchFamily="34" charset="0"/>
              </a:rPr>
              <a:t> در اختيار گذاردن نتايج به مسئولان در سطوح مختلف</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5468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6000" b="1" dirty="0" smtClean="0">
                <a:solidFill>
                  <a:srgbClr val="FF0000"/>
                </a:solidFill>
                <a:cs typeface="B Compset" panose="00000400000000000000" pitchFamily="2" charset="-78"/>
              </a:rPr>
              <a:t>تعریف سوءرفتار یا تخلف پژوهشی</a:t>
            </a:r>
            <a:endParaRPr lang="en-US" sz="60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1405719" y="2133600"/>
            <a:ext cx="10098893" cy="3777622"/>
          </a:xfrm>
        </p:spPr>
        <p:txBody>
          <a:bodyPr>
            <a:normAutofit/>
          </a:bodyPr>
          <a:lstStyle/>
          <a:p>
            <a:pPr algn="r" rtl="1"/>
            <a:r>
              <a:rPr lang="fa-IR" sz="3200" b="1" dirty="0" smtClean="0">
                <a:solidFill>
                  <a:srgbClr val="002060"/>
                </a:solidFill>
                <a:cs typeface="B Compset" panose="00000400000000000000" pitchFamily="2" charset="-78"/>
              </a:rPr>
              <a:t>هر </a:t>
            </a:r>
            <a:r>
              <a:rPr lang="fa-IR" sz="3200" b="1" dirty="0">
                <a:solidFill>
                  <a:srgbClr val="002060"/>
                </a:solidFill>
                <a:cs typeface="B Compset" panose="00000400000000000000" pitchFamily="2" charset="-78"/>
              </a:rPr>
              <a:t>گونه تخلف از ضوابط ، </a:t>
            </a:r>
            <a:r>
              <a:rPr lang="fa-IR" sz="3200" b="1" dirty="0" smtClean="0">
                <a:solidFill>
                  <a:srgbClr val="002060"/>
                </a:solidFill>
                <a:cs typeface="B Compset" panose="00000400000000000000" pitchFamily="2" charset="-78"/>
              </a:rPr>
              <a:t>مقررات، </a:t>
            </a:r>
            <a:r>
              <a:rPr lang="fa-IR" sz="3200" b="1" dirty="0">
                <a:solidFill>
                  <a:srgbClr val="002060"/>
                </a:solidFill>
                <a:cs typeface="B Compset" panose="00000400000000000000" pitchFamily="2" charset="-78"/>
              </a:rPr>
              <a:t>راهنماها، دستورالعمل ها و کدهای حفاظت </a:t>
            </a:r>
            <a:r>
              <a:rPr lang="fa-IR" sz="3200" b="1" dirty="0" smtClean="0">
                <a:solidFill>
                  <a:srgbClr val="002060"/>
                </a:solidFill>
                <a:cs typeface="B Compset" panose="00000400000000000000" pitchFamily="2" charset="-78"/>
              </a:rPr>
              <a:t>آزمودنی </a:t>
            </a:r>
            <a:r>
              <a:rPr lang="fa-IR" sz="3200" b="1" dirty="0">
                <a:solidFill>
                  <a:srgbClr val="002060"/>
                </a:solidFill>
                <a:cs typeface="B Compset" panose="00000400000000000000" pitchFamily="2" charset="-78"/>
              </a:rPr>
              <a:t>انسانی مورد تایید وزارت بهداشت ، درمان و آموزش پزشکی در طراحی ، اجرا و انتشار نتایج پژوهش های زیست پزشکی و سوء استفاده از مالکیت معنوی یافته های پژوهشی نظری و عملی </a:t>
            </a:r>
            <a:r>
              <a:rPr lang="fa-IR" sz="3200" b="1" dirty="0" smtClean="0">
                <a:solidFill>
                  <a:srgbClr val="002060"/>
                </a:solidFill>
                <a:cs typeface="B Compset" panose="00000400000000000000" pitchFamily="2" charset="-78"/>
              </a:rPr>
              <a:t>دیگران</a:t>
            </a:r>
          </a:p>
          <a:p>
            <a:pPr algn="r" rtl="1"/>
            <a:endParaRPr lang="fa-IR" sz="3200" b="1" dirty="0" smtClean="0">
              <a:solidFill>
                <a:srgbClr val="002060"/>
              </a:solidFill>
              <a:cs typeface="B Compset" panose="00000400000000000000" pitchFamily="2" charset="-78"/>
            </a:endParaRPr>
          </a:p>
          <a:p>
            <a:pPr algn="r" rtl="1"/>
            <a:r>
              <a:rPr lang="fa-IR" sz="3200" b="1" dirty="0">
                <a:solidFill>
                  <a:srgbClr val="7030A0"/>
                </a:solidFill>
                <a:cs typeface="B Compset" panose="00000400000000000000" pitchFamily="2" charset="-78"/>
              </a:rPr>
              <a:t>رفتار عمدي يا سهوي يک پژوهشگر که خارج از اصول اخلاقي و علمي است </a:t>
            </a:r>
          </a:p>
          <a:p>
            <a:pPr algn="r" rtl="1"/>
            <a:endParaRPr lang="en-US" sz="3200" b="1" dirty="0">
              <a:cs typeface="B Compset" panose="00000400000000000000" pitchFamily="2" charset="-78"/>
            </a:endParaRPr>
          </a:p>
          <a:p>
            <a:pPr algn="r" rtl="1"/>
            <a:endParaRPr lang="en-US" sz="3200" b="1" dirty="0">
              <a:cs typeface="B Compset" panose="00000400000000000000" pitchFamily="2" charset="-78"/>
            </a:endParaRPr>
          </a:p>
        </p:txBody>
      </p:sp>
    </p:spTree>
    <p:extLst>
      <p:ext uri="{BB962C8B-B14F-4D97-AF65-F5344CB8AC3E}">
        <p14:creationId xmlns:p14="http://schemas.microsoft.com/office/powerpoint/2010/main" val="27936248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650929"/>
            <a:ext cx="11029616" cy="1065027"/>
          </a:xfrm>
        </p:spPr>
        <p:txBody>
          <a:bodyPr>
            <a:normAutofit fontScale="90000"/>
          </a:bodyPr>
          <a:lstStyle/>
          <a:p>
            <a:pPr algn="ctr"/>
            <a:r>
              <a:rPr lang="fa-IR" sz="5300" b="1" dirty="0" smtClean="0">
                <a:solidFill>
                  <a:srgbClr val="FF0000"/>
                </a:solidFill>
                <a:cs typeface="B Compset" panose="00000400000000000000" pitchFamily="2" charset="-78"/>
              </a:rPr>
              <a:t>مصادیق</a:t>
            </a:r>
            <a:r>
              <a:rPr lang="fa-IR" sz="5300" b="1" dirty="0">
                <a:solidFill>
                  <a:srgbClr val="FF0000"/>
                </a:solidFill>
                <a:cs typeface="B Compset" panose="00000400000000000000" pitchFamily="2" charset="-78"/>
              </a:rPr>
              <a:t> تخلقات پژوهشی </a:t>
            </a:r>
            <a:r>
              <a:rPr lang="en-US" b="1" dirty="0">
                <a:solidFill>
                  <a:srgbClr val="FF0000"/>
                </a:solidFill>
                <a:cs typeface="B Compset" panose="00000400000000000000" pitchFamily="2" charset="-78"/>
              </a:rPr>
              <a:t/>
            </a:r>
            <a:br>
              <a:rPr lang="en-US" b="1" dirty="0">
                <a:solidFill>
                  <a:srgbClr val="FF0000"/>
                </a:solidFill>
                <a:cs typeface="B Compset" panose="00000400000000000000" pitchFamily="2" charset="-78"/>
              </a:rPr>
            </a:br>
            <a:endParaRPr lang="en-US"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1992573" y="2133600"/>
            <a:ext cx="9512039" cy="3777622"/>
          </a:xfrm>
        </p:spPr>
        <p:txBody>
          <a:bodyPr>
            <a:normAutofit/>
          </a:bodyPr>
          <a:lstStyle/>
          <a:p>
            <a:pPr algn="r" rtl="1"/>
            <a:r>
              <a:rPr lang="fa-IR" sz="3200" b="1" dirty="0" smtClean="0">
                <a:cs typeface="B Compset" panose="00000400000000000000" pitchFamily="2" charset="-78"/>
              </a:rPr>
              <a:t>مصادیق </a:t>
            </a:r>
            <a:r>
              <a:rPr lang="fa-IR" sz="3200" b="1" dirty="0">
                <a:cs typeface="B Compset" panose="00000400000000000000" pitchFamily="2" charset="-78"/>
              </a:rPr>
              <a:t>تخلقات پژوهشی از حیث توالی در روند انجام پژوهش به سه دسته کلی تقسیم می شوند: </a:t>
            </a:r>
            <a:endParaRPr lang="en-US" sz="3200" b="1" dirty="0" smtClean="0">
              <a:cs typeface="B Compset" panose="00000400000000000000" pitchFamily="2" charset="-78"/>
            </a:endParaRPr>
          </a:p>
          <a:p>
            <a:pPr marL="514350" indent="-514350" algn="r" rtl="1">
              <a:buFont typeface="+mj-lt"/>
              <a:buAutoNum type="arabicPeriod"/>
            </a:pPr>
            <a:r>
              <a:rPr lang="fa-IR" sz="3200" b="1" dirty="0">
                <a:solidFill>
                  <a:srgbClr val="FF0000"/>
                </a:solidFill>
                <a:cs typeface="B Compset" panose="00000400000000000000" pitchFamily="2" charset="-78"/>
              </a:rPr>
              <a:t>تخلفات </a:t>
            </a:r>
            <a:r>
              <a:rPr lang="fa-IR" sz="3200" b="1" dirty="0" smtClean="0">
                <a:solidFill>
                  <a:srgbClr val="FF0000"/>
                </a:solidFill>
                <a:cs typeface="B Compset" panose="00000400000000000000" pitchFamily="2" charset="-78"/>
              </a:rPr>
              <a:t>پیش </a:t>
            </a:r>
            <a:r>
              <a:rPr lang="fa-IR" sz="3200" b="1" dirty="0">
                <a:solidFill>
                  <a:srgbClr val="FF0000"/>
                </a:solidFill>
                <a:cs typeface="B Compset" panose="00000400000000000000" pitchFamily="2" charset="-78"/>
              </a:rPr>
              <a:t>از شروع مراحل انجام پژوهش </a:t>
            </a:r>
            <a:endParaRPr lang="en-US" sz="3200" b="1" dirty="0" smtClean="0">
              <a:solidFill>
                <a:srgbClr val="FF0000"/>
              </a:solidFill>
              <a:cs typeface="B Compset" panose="00000400000000000000" pitchFamily="2" charset="-78"/>
            </a:endParaRPr>
          </a:p>
          <a:p>
            <a:pPr marL="514350" indent="-514350" algn="r" rtl="1">
              <a:buFont typeface="+mj-lt"/>
              <a:buAutoNum type="arabicPeriod"/>
            </a:pPr>
            <a:r>
              <a:rPr lang="fa-IR" sz="3200" b="1" dirty="0">
                <a:solidFill>
                  <a:srgbClr val="FF0000"/>
                </a:solidFill>
                <a:cs typeface="B Compset" panose="00000400000000000000" pitchFamily="2" charset="-78"/>
              </a:rPr>
              <a:t>تخلفات حین انجام پژوهش </a:t>
            </a:r>
            <a:endParaRPr lang="en-US" sz="3200" b="1" dirty="0" smtClean="0">
              <a:solidFill>
                <a:srgbClr val="FF0000"/>
              </a:solidFill>
              <a:cs typeface="B Compset" panose="00000400000000000000" pitchFamily="2" charset="-78"/>
            </a:endParaRPr>
          </a:p>
          <a:p>
            <a:pPr marL="514350" indent="-514350" algn="r" rtl="1">
              <a:buFont typeface="+mj-lt"/>
              <a:buAutoNum type="arabicPeriod"/>
            </a:pPr>
            <a:r>
              <a:rPr lang="fa-IR" sz="3200" b="1" dirty="0">
                <a:solidFill>
                  <a:srgbClr val="FF0000"/>
                </a:solidFill>
                <a:cs typeface="B Compset" panose="00000400000000000000" pitchFamily="2" charset="-78"/>
              </a:rPr>
              <a:t>تخلفات پس از پایان پژوهش </a:t>
            </a:r>
            <a:endParaRPr lang="en-US" sz="3200" b="1" dirty="0">
              <a:solidFill>
                <a:srgbClr val="FF0000"/>
              </a:solidFill>
              <a:cs typeface="B Compset" panose="00000400000000000000" pitchFamily="2" charset="-78"/>
            </a:endParaRPr>
          </a:p>
          <a:p>
            <a:pPr algn="r"/>
            <a:endParaRPr lang="en-US" sz="3200" b="1" dirty="0">
              <a:cs typeface="B Compset" panose="00000400000000000000" pitchFamily="2" charset="-78"/>
            </a:endParaRPr>
          </a:p>
        </p:txBody>
      </p:sp>
    </p:spTree>
    <p:extLst>
      <p:ext uri="{BB962C8B-B14F-4D97-AF65-F5344CB8AC3E}">
        <p14:creationId xmlns:p14="http://schemas.microsoft.com/office/powerpoint/2010/main" val="30924920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7962"/>
          </a:xfrm>
        </p:spPr>
        <p:txBody>
          <a:bodyPr>
            <a:noAutofit/>
          </a:bodyPr>
          <a:lstStyle/>
          <a:p>
            <a:pPr algn="ctr"/>
            <a:r>
              <a:rPr lang="fa-IR" sz="3200" b="1" dirty="0">
                <a:solidFill>
                  <a:srgbClr val="FF0000"/>
                </a:solidFill>
                <a:cs typeface="B Compset" panose="00000400000000000000" pitchFamily="2" charset="-78"/>
              </a:rPr>
              <a:t>تخلفات </a:t>
            </a:r>
            <a:r>
              <a:rPr lang="fa-IR" sz="3200" b="1" dirty="0" smtClean="0">
                <a:solidFill>
                  <a:srgbClr val="FF0000"/>
                </a:solidFill>
                <a:cs typeface="B Compset" panose="00000400000000000000" pitchFamily="2" charset="-78"/>
              </a:rPr>
              <a:t>پیش </a:t>
            </a:r>
            <a:r>
              <a:rPr lang="fa-IR" sz="3200" b="1" dirty="0">
                <a:solidFill>
                  <a:srgbClr val="FF0000"/>
                </a:solidFill>
                <a:cs typeface="B Compset" panose="00000400000000000000" pitchFamily="2" charset="-78"/>
              </a:rPr>
              <a:t>از شروع مراحل انجام پژوهش </a:t>
            </a:r>
            <a:r>
              <a:rPr lang="en-US" sz="3200" b="1" dirty="0">
                <a:solidFill>
                  <a:srgbClr val="FF0000"/>
                </a:solidFill>
                <a:cs typeface="B Compset" panose="00000400000000000000" pitchFamily="2" charset="-78"/>
              </a:rPr>
              <a:t/>
            </a:r>
            <a:br>
              <a:rPr lang="en-US" sz="3200" b="1" dirty="0">
                <a:solidFill>
                  <a:srgbClr val="FF0000"/>
                </a:solidFill>
                <a:cs typeface="B Compset" panose="00000400000000000000" pitchFamily="2" charset="-78"/>
              </a:rPr>
            </a:br>
            <a:endParaRPr lang="en-US" sz="32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1719618" y="2133600"/>
            <a:ext cx="10181230" cy="3777622"/>
          </a:xfrm>
        </p:spPr>
        <p:txBody>
          <a:bodyPr>
            <a:noAutofit/>
          </a:bodyPr>
          <a:lstStyle/>
          <a:p>
            <a:pPr marL="0" indent="0" algn="r" rtl="1">
              <a:buNone/>
            </a:pPr>
            <a:r>
              <a:rPr lang="fa-IR" sz="2800" b="1" dirty="0" smtClean="0">
                <a:solidFill>
                  <a:srgbClr val="FF0000"/>
                </a:solidFill>
                <a:cs typeface="B Compset" panose="00000400000000000000" pitchFamily="2" charset="-78"/>
              </a:rPr>
              <a:t>الف) </a:t>
            </a:r>
            <a:r>
              <a:rPr lang="fa-IR" sz="2800" b="1" dirty="0" smtClean="0">
                <a:cs typeface="B Compset" panose="00000400000000000000" pitchFamily="2" charset="-78"/>
              </a:rPr>
              <a:t>عدم </a:t>
            </a:r>
            <a:r>
              <a:rPr lang="fa-IR" sz="2800" b="1" dirty="0">
                <a:cs typeface="B Compset" panose="00000400000000000000" pitchFamily="2" charset="-78"/>
              </a:rPr>
              <a:t>ثبت </a:t>
            </a:r>
            <a:r>
              <a:rPr lang="fa-IR" sz="2800" b="1" dirty="0" smtClean="0">
                <a:cs typeface="B Compset" panose="00000400000000000000" pitchFamily="2" charset="-78"/>
              </a:rPr>
              <a:t>طرحنامه </a:t>
            </a:r>
            <a:r>
              <a:rPr lang="fa-IR" sz="2800" b="1" dirty="0">
                <a:cs typeface="B Compset" panose="00000400000000000000" pitchFamily="2" charset="-78"/>
              </a:rPr>
              <a:t>پژوهش </a:t>
            </a:r>
            <a:r>
              <a:rPr lang="fa-IR" sz="2800" b="1" dirty="0" smtClean="0">
                <a:cs typeface="B Compset" panose="00000400000000000000" pitchFamily="2" charset="-78"/>
              </a:rPr>
              <a:t>با </a:t>
            </a:r>
            <a:r>
              <a:rPr lang="fa-IR" sz="2800" b="1" dirty="0">
                <a:cs typeface="B Compset" panose="00000400000000000000" pitchFamily="2" charset="-78"/>
              </a:rPr>
              <a:t>هر نام و عنوان از جمله طرح،  طرح </a:t>
            </a:r>
            <a:r>
              <a:rPr lang="fa-IR" sz="2800" b="1" dirty="0" smtClean="0">
                <a:cs typeface="B Compset" panose="00000400000000000000" pitchFamily="2" charset="-78"/>
              </a:rPr>
              <a:t>تحقیقاتی، پژوهش، </a:t>
            </a:r>
            <a:r>
              <a:rPr lang="fa-IR" sz="2800" b="1" dirty="0">
                <a:cs typeface="B Compset" panose="00000400000000000000" pitchFamily="2" charset="-78"/>
              </a:rPr>
              <a:t>مطالعه، پایان نامه و مانند </a:t>
            </a:r>
            <a:r>
              <a:rPr lang="fa-IR" sz="2800" b="1" dirty="0" smtClean="0">
                <a:cs typeface="B Compset" panose="00000400000000000000" pitchFamily="2" charset="-78"/>
              </a:rPr>
              <a:t>آن ها </a:t>
            </a:r>
            <a:r>
              <a:rPr lang="fa-IR" sz="2800" b="1" dirty="0">
                <a:cs typeface="B Compset" panose="00000400000000000000" pitchFamily="2" charset="-78"/>
              </a:rPr>
              <a:t>در دانشگاه یا موسسه مربوطه </a:t>
            </a:r>
            <a:endParaRPr lang="en-US" sz="2800" b="1" dirty="0">
              <a:cs typeface="B Compset" panose="00000400000000000000" pitchFamily="2" charset="-78"/>
            </a:endParaRPr>
          </a:p>
          <a:p>
            <a:pPr marL="0" indent="0" algn="r" rtl="1">
              <a:buNone/>
            </a:pPr>
            <a:r>
              <a:rPr lang="fa-IR" sz="2800" b="1" dirty="0">
                <a:solidFill>
                  <a:srgbClr val="FF0000"/>
                </a:solidFill>
                <a:cs typeface="B Compset" panose="00000400000000000000" pitchFamily="2" charset="-78"/>
              </a:rPr>
              <a:t>ب) </a:t>
            </a:r>
            <a:r>
              <a:rPr lang="fa-IR" sz="2800" b="1" dirty="0">
                <a:cs typeface="B Compset" panose="00000400000000000000" pitchFamily="2" charset="-78"/>
              </a:rPr>
              <a:t>عدم اخذ مجوز کمیته اخلاق در </a:t>
            </a:r>
            <a:r>
              <a:rPr lang="fa-IR" sz="2800" b="1" dirty="0" smtClean="0">
                <a:cs typeface="B Compset" panose="00000400000000000000" pitchFamily="2" charset="-78"/>
              </a:rPr>
              <a:t>پژوهش </a:t>
            </a:r>
            <a:endParaRPr lang="en-US" sz="2800" b="1" dirty="0">
              <a:cs typeface="B Compset" panose="00000400000000000000" pitchFamily="2" charset="-78"/>
            </a:endParaRPr>
          </a:p>
          <a:p>
            <a:pPr marL="0" indent="0" algn="r" rtl="1">
              <a:buNone/>
            </a:pPr>
            <a:r>
              <a:rPr lang="fa-IR" sz="2800" b="1" dirty="0">
                <a:solidFill>
                  <a:srgbClr val="FF0000"/>
                </a:solidFill>
                <a:cs typeface="B Compset" panose="00000400000000000000" pitchFamily="2" charset="-78"/>
              </a:rPr>
              <a:t>ج) </a:t>
            </a:r>
            <a:r>
              <a:rPr lang="fa-IR" sz="2800" b="1" dirty="0">
                <a:cs typeface="B Compset" panose="00000400000000000000" pitchFamily="2" charset="-78"/>
              </a:rPr>
              <a:t>عدم ثبت </a:t>
            </a:r>
            <a:r>
              <a:rPr lang="fa-IR" sz="2800" b="1" dirty="0" smtClean="0">
                <a:cs typeface="B Compset" panose="00000400000000000000" pitchFamily="2" charset="-78"/>
              </a:rPr>
              <a:t>کارآزمایی </a:t>
            </a:r>
            <a:r>
              <a:rPr lang="fa-IR" sz="2800" b="1" dirty="0">
                <a:cs typeface="B Compset" panose="00000400000000000000" pitchFamily="2" charset="-78"/>
              </a:rPr>
              <a:t>های بالینی در سامانه ثبت ملی کارآزمایی های بالینی ایران.</a:t>
            </a:r>
            <a:endParaRPr lang="en-US" sz="2800" b="1" dirty="0">
              <a:cs typeface="B Compset" panose="00000400000000000000" pitchFamily="2" charset="-78"/>
            </a:endParaRPr>
          </a:p>
          <a:p>
            <a:pPr marL="0" indent="0" algn="r" rtl="1">
              <a:buNone/>
            </a:pPr>
            <a:r>
              <a:rPr lang="fa-IR" sz="2800" b="1" dirty="0">
                <a:solidFill>
                  <a:srgbClr val="FF0000"/>
                </a:solidFill>
                <a:cs typeface="B Compset" panose="00000400000000000000" pitchFamily="2" charset="-78"/>
              </a:rPr>
              <a:t>د) </a:t>
            </a:r>
            <a:r>
              <a:rPr lang="fa-IR" sz="2800" b="1" dirty="0">
                <a:cs typeface="B Compset" panose="00000400000000000000" pitchFamily="2" charset="-78"/>
              </a:rPr>
              <a:t>عدم اخذ مجوزهای لازم از سازمان غذا و دارو در مورد مطالعات بالینی مرتبط با </a:t>
            </a:r>
            <a:r>
              <a:rPr lang="fa-IR" sz="2800" b="1" dirty="0" smtClean="0">
                <a:cs typeface="B Compset" panose="00000400000000000000" pitchFamily="2" charset="-78"/>
              </a:rPr>
              <a:t>داروها و </a:t>
            </a:r>
            <a:r>
              <a:rPr lang="fa-IR" sz="2800" b="1" dirty="0">
                <a:cs typeface="B Compset" panose="00000400000000000000" pitchFamily="2" charset="-78"/>
              </a:rPr>
              <a:t>سایر فرآورده ها </a:t>
            </a:r>
            <a:r>
              <a:rPr lang="fa-IR" sz="2800" b="1" dirty="0" smtClean="0">
                <a:cs typeface="B Compset" panose="00000400000000000000" pitchFamily="2" charset="-78"/>
              </a:rPr>
              <a:t>.</a:t>
            </a:r>
          </a:p>
          <a:p>
            <a:pPr marL="0" indent="0" algn="r" rtl="1">
              <a:buNone/>
            </a:pPr>
            <a:r>
              <a:rPr lang="fa-IR" sz="2800" b="1" dirty="0" smtClean="0">
                <a:solidFill>
                  <a:srgbClr val="FF0000"/>
                </a:solidFill>
                <a:cs typeface="B Compset" panose="00000400000000000000" pitchFamily="2" charset="-78"/>
              </a:rPr>
              <a:t>ز) </a:t>
            </a:r>
            <a:r>
              <a:rPr lang="fa-IR" sz="2800" b="1" dirty="0" smtClean="0">
                <a:cs typeface="B Compset" panose="00000400000000000000" pitchFamily="2" charset="-78"/>
              </a:rPr>
              <a:t>استفاده از ایده های پژوهشی سایرین بدون رعایت حقوق مالکیت فکری</a:t>
            </a:r>
            <a:endParaRPr lang="en-US" sz="2800" b="1" dirty="0">
              <a:cs typeface="B Compset" panose="00000400000000000000" pitchFamily="2" charset="-78"/>
            </a:endParaRPr>
          </a:p>
        </p:txBody>
      </p:sp>
    </p:spTree>
    <p:extLst>
      <p:ext uri="{BB962C8B-B14F-4D97-AF65-F5344CB8AC3E}">
        <p14:creationId xmlns:p14="http://schemas.microsoft.com/office/powerpoint/2010/main" val="23706574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81193" y="1905001"/>
            <a:ext cx="11029615" cy="4731722"/>
          </a:xfrm>
        </p:spPr>
        <p:txBody>
          <a:bodyPr>
            <a:noAutofit/>
          </a:bodyPr>
          <a:lstStyle/>
          <a:p>
            <a:pPr marL="0" indent="0" algn="r" rtl="1">
              <a:buNone/>
            </a:pPr>
            <a:r>
              <a:rPr lang="fa-IR" sz="3200" b="1" dirty="0" smtClean="0">
                <a:solidFill>
                  <a:srgbClr val="FF0000"/>
                </a:solidFill>
                <a:cs typeface="B Compset" panose="00000400000000000000" pitchFamily="2" charset="-78"/>
              </a:rPr>
              <a:t>ط</a:t>
            </a:r>
            <a:r>
              <a:rPr lang="fa-IR" sz="3200" b="1" dirty="0">
                <a:solidFill>
                  <a:srgbClr val="FF0000"/>
                </a:solidFill>
                <a:cs typeface="B Compset" panose="00000400000000000000" pitchFamily="2" charset="-78"/>
              </a:rPr>
              <a:t>) </a:t>
            </a:r>
            <a:r>
              <a:rPr lang="fa-IR" sz="3200" b="1" dirty="0">
                <a:cs typeface="B Compset" panose="00000400000000000000" pitchFamily="2" charset="-78"/>
              </a:rPr>
              <a:t>عدم رعایت مقررات و ضوابط اداری و کدهای اخلاقی در انتخاب حامی مالی یا انعقاد قرارداد های مربوطه. </a:t>
            </a:r>
            <a:endParaRPr lang="en-US" sz="3200" b="1" dirty="0">
              <a:cs typeface="B Compset" panose="00000400000000000000" pitchFamily="2" charset="-78"/>
            </a:endParaRPr>
          </a:p>
          <a:p>
            <a:pPr marL="0" indent="0" algn="r" rtl="1">
              <a:buNone/>
            </a:pPr>
            <a:r>
              <a:rPr lang="fa-IR" sz="3200" b="1" dirty="0">
                <a:solidFill>
                  <a:srgbClr val="FF0000"/>
                </a:solidFill>
                <a:cs typeface="B Compset" panose="00000400000000000000" pitchFamily="2" charset="-78"/>
              </a:rPr>
              <a:t>و) </a:t>
            </a:r>
            <a:r>
              <a:rPr lang="fa-IR" sz="3200" b="1" dirty="0">
                <a:cs typeface="B Compset" panose="00000400000000000000" pitchFamily="2" charset="-78"/>
              </a:rPr>
              <a:t>عدم رعایت موازین اخلاق نشر در تهیه طرحنامه </a:t>
            </a:r>
            <a:r>
              <a:rPr lang="fa-IR" sz="3200" b="1" dirty="0" smtClean="0">
                <a:cs typeface="B Compset" panose="00000400000000000000" pitchFamily="2" charset="-78"/>
              </a:rPr>
              <a:t>پژوهش</a:t>
            </a:r>
            <a:r>
              <a:rPr lang="fa-IR" sz="3200" b="1" dirty="0">
                <a:cs typeface="B Compset" panose="00000400000000000000" pitchFamily="2" charset="-78"/>
              </a:rPr>
              <a:t>.</a:t>
            </a:r>
            <a:endParaRPr lang="en-US" sz="3200" b="1" dirty="0">
              <a:cs typeface="B Compset" panose="00000400000000000000" pitchFamily="2" charset="-78"/>
            </a:endParaRPr>
          </a:p>
          <a:p>
            <a:pPr marL="0" indent="0" algn="r" rtl="1">
              <a:buNone/>
            </a:pPr>
            <a:r>
              <a:rPr lang="fa-IR" sz="3200" b="1" dirty="0">
                <a:solidFill>
                  <a:srgbClr val="FF0000"/>
                </a:solidFill>
                <a:cs typeface="B Compset" panose="00000400000000000000" pitchFamily="2" charset="-78"/>
              </a:rPr>
              <a:t>ه) </a:t>
            </a:r>
            <a:r>
              <a:rPr lang="fa-IR" sz="3200" b="1" dirty="0">
                <a:cs typeface="B Compset" panose="00000400000000000000" pitchFamily="2" charset="-78"/>
              </a:rPr>
              <a:t>عدم آشکارسازی حمایت کنندگان پژوهش </a:t>
            </a:r>
            <a:endParaRPr lang="en-US" sz="3200" b="1" dirty="0">
              <a:cs typeface="B Compset" panose="00000400000000000000" pitchFamily="2" charset="-78"/>
            </a:endParaRPr>
          </a:p>
          <a:p>
            <a:pPr marL="0" indent="0" algn="r" rtl="1">
              <a:buNone/>
            </a:pPr>
            <a:r>
              <a:rPr lang="fa-IR" sz="3200" b="1" dirty="0" smtClean="0">
                <a:solidFill>
                  <a:srgbClr val="FF0000"/>
                </a:solidFill>
                <a:cs typeface="B Compset" panose="00000400000000000000" pitchFamily="2" charset="-78"/>
              </a:rPr>
              <a:t>ی) </a:t>
            </a:r>
            <a:r>
              <a:rPr lang="fa-IR" sz="3200" b="1" dirty="0">
                <a:cs typeface="B Compset" panose="00000400000000000000" pitchFamily="2" charset="-78"/>
              </a:rPr>
              <a:t>عدم شفاف سازی یا عدم بیان وجود هر گونه تعارض منافع مجریان یا همکاران برای انجام پژوهشی .</a:t>
            </a:r>
            <a:endParaRPr lang="en-US" sz="3200" b="1" dirty="0">
              <a:cs typeface="B Compset" panose="00000400000000000000" pitchFamily="2" charset="-78"/>
            </a:endParaRPr>
          </a:p>
          <a:p>
            <a:pPr marL="0" indent="0" algn="r" rtl="1">
              <a:buNone/>
            </a:pPr>
            <a:endParaRPr lang="en-US" sz="3200" b="1" dirty="0">
              <a:cs typeface="B Compset" panose="00000400000000000000" pitchFamily="2" charset="-78"/>
            </a:endParaRPr>
          </a:p>
          <a:p>
            <a:pPr marL="0" indent="0">
              <a:buNone/>
            </a:pPr>
            <a:endParaRPr lang="en-US" sz="3200" b="1" dirty="0">
              <a:cs typeface="B Compset" panose="00000400000000000000" pitchFamily="2" charset="-78"/>
            </a:endParaRPr>
          </a:p>
        </p:txBody>
      </p:sp>
    </p:spTree>
    <p:extLst>
      <p:ext uri="{BB962C8B-B14F-4D97-AF65-F5344CB8AC3E}">
        <p14:creationId xmlns:p14="http://schemas.microsoft.com/office/powerpoint/2010/main" val="166346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800" b="1" dirty="0">
                <a:solidFill>
                  <a:srgbClr val="FF0000"/>
                </a:solidFill>
                <a:cs typeface="B Compset" panose="00000400000000000000" pitchFamily="2" charset="-78"/>
              </a:rPr>
              <a:t>تخلفات حین انجام پژوهش </a:t>
            </a:r>
            <a:endParaRPr lang="en-US" sz="48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581192" y="1473958"/>
            <a:ext cx="11029615" cy="5384042"/>
          </a:xfrm>
        </p:spPr>
        <p:txBody>
          <a:bodyPr>
            <a:noAutofit/>
          </a:bodyPr>
          <a:lstStyle/>
          <a:p>
            <a:pPr marL="0" indent="0" algn="r" rtl="1">
              <a:buNone/>
            </a:pPr>
            <a:r>
              <a:rPr lang="fa-IR" sz="3200" dirty="0" smtClean="0">
                <a:solidFill>
                  <a:srgbClr val="FF0000"/>
                </a:solidFill>
                <a:cs typeface="B Compset" panose="00000400000000000000" pitchFamily="2" charset="-78"/>
              </a:rPr>
              <a:t>الف) </a:t>
            </a:r>
            <a:r>
              <a:rPr lang="fa-IR" sz="3200" dirty="0" smtClean="0">
                <a:cs typeface="B Compset" panose="00000400000000000000" pitchFamily="2" charset="-78"/>
              </a:rPr>
              <a:t>عدم </a:t>
            </a:r>
            <a:r>
              <a:rPr lang="fa-IR" sz="3200" dirty="0">
                <a:cs typeface="B Compset" panose="00000400000000000000" pitchFamily="2" charset="-78"/>
              </a:rPr>
              <a:t>اخذ رضایت آگاهانه معتبر و مبتنی بر ارائه صحیح </a:t>
            </a:r>
            <a:r>
              <a:rPr lang="fa-IR" sz="3200" dirty="0" smtClean="0">
                <a:cs typeface="B Compset" panose="00000400000000000000" pitchFamily="2" charset="-78"/>
              </a:rPr>
              <a:t>اطلاعات </a:t>
            </a:r>
            <a:r>
              <a:rPr lang="fa-IR" sz="3200" dirty="0">
                <a:cs typeface="B Compset" panose="00000400000000000000" pitchFamily="2" charset="-78"/>
              </a:rPr>
              <a:t>پژوهش و عدم اطمینان از درک </a:t>
            </a:r>
            <a:r>
              <a:rPr lang="fa-IR" sz="3200" dirty="0" smtClean="0">
                <a:cs typeface="B Compset" panose="00000400000000000000" pitchFamily="2" charset="-78"/>
              </a:rPr>
              <a:t>درست </a:t>
            </a:r>
            <a:r>
              <a:rPr lang="fa-IR" sz="3200" dirty="0">
                <a:cs typeface="B Compset" panose="00000400000000000000" pitchFamily="2" charset="-78"/>
              </a:rPr>
              <a:t>موارد توسط شرکت کنندگان در پژوهش .</a:t>
            </a:r>
            <a:endParaRPr lang="en-US" sz="3200" dirty="0">
              <a:cs typeface="B Compset" panose="00000400000000000000" pitchFamily="2" charset="-78"/>
            </a:endParaRPr>
          </a:p>
          <a:p>
            <a:pPr marL="0" indent="0" algn="r" rtl="1">
              <a:buNone/>
            </a:pPr>
            <a:r>
              <a:rPr lang="fa-IR" sz="3200" dirty="0">
                <a:solidFill>
                  <a:srgbClr val="FF0000"/>
                </a:solidFill>
                <a:cs typeface="B Compset" panose="00000400000000000000" pitchFamily="2" charset="-78"/>
              </a:rPr>
              <a:t>ب) </a:t>
            </a:r>
            <a:r>
              <a:rPr lang="fa-IR" sz="3200" dirty="0">
                <a:cs typeface="B Compset" panose="00000400000000000000" pitchFamily="2" charset="-78"/>
              </a:rPr>
              <a:t>هر گونه پنهان کاری مانند عدم گزارش عوارض جانبی و مخاطرات جدی بر شرکت کنندگان حین اجرای طرح . </a:t>
            </a:r>
            <a:endParaRPr lang="en-US" sz="3200" dirty="0">
              <a:cs typeface="B Compset" panose="00000400000000000000" pitchFamily="2" charset="-78"/>
            </a:endParaRPr>
          </a:p>
          <a:p>
            <a:pPr marL="0" indent="0" algn="r" rtl="1">
              <a:buNone/>
            </a:pPr>
            <a:r>
              <a:rPr lang="fa-IR" sz="3200" dirty="0" smtClean="0">
                <a:solidFill>
                  <a:srgbClr val="FF0000"/>
                </a:solidFill>
                <a:cs typeface="B Compset" panose="00000400000000000000" pitchFamily="2" charset="-78"/>
              </a:rPr>
              <a:t>ج) </a:t>
            </a:r>
            <a:r>
              <a:rPr lang="fa-IR" sz="3200" dirty="0">
                <a:cs typeface="B Compset" panose="00000400000000000000" pitchFamily="2" charset="-78"/>
              </a:rPr>
              <a:t>هر گونه نقص محرمانگی و </a:t>
            </a:r>
            <a:r>
              <a:rPr lang="fa-IR" sz="3200" dirty="0" smtClean="0">
                <a:cs typeface="B Compset" panose="00000400000000000000" pitchFamily="2" charset="-78"/>
              </a:rPr>
              <a:t>افشای </a:t>
            </a:r>
            <a:r>
              <a:rPr lang="fa-IR" sz="3200" dirty="0">
                <a:cs typeface="B Compset" panose="00000400000000000000" pitchFamily="2" charset="-78"/>
              </a:rPr>
              <a:t>داد ه ها و اطلاعات مربوط به شرکت کنندگان در مطالعه </a:t>
            </a:r>
            <a:endParaRPr lang="en-US" sz="3200" dirty="0">
              <a:cs typeface="B Compset" panose="00000400000000000000" pitchFamily="2" charset="-78"/>
            </a:endParaRPr>
          </a:p>
          <a:p>
            <a:pPr marL="0" indent="0" algn="r" rtl="1">
              <a:buNone/>
            </a:pPr>
            <a:r>
              <a:rPr lang="fa-IR" sz="3200" dirty="0">
                <a:solidFill>
                  <a:srgbClr val="FF0000"/>
                </a:solidFill>
                <a:cs typeface="B Compset" panose="00000400000000000000" pitchFamily="2" charset="-78"/>
              </a:rPr>
              <a:t>د)  </a:t>
            </a:r>
            <a:r>
              <a:rPr lang="fa-IR" sz="3200" dirty="0">
                <a:cs typeface="B Compset" panose="00000400000000000000" pitchFamily="2" charset="-78"/>
              </a:rPr>
              <a:t>عدم وفاداری به مندرجات طرحنامه و عدم کسب موافقت مجدد کمیته اخلاق درصورت تغییر طرحنامه </a:t>
            </a:r>
            <a:r>
              <a:rPr lang="fa-IR" sz="3200" dirty="0" smtClean="0">
                <a:cs typeface="B Compset" panose="00000400000000000000" pitchFamily="2" charset="-78"/>
              </a:rPr>
              <a:t>مانند </a:t>
            </a:r>
            <a:r>
              <a:rPr lang="fa-IR" sz="3200" dirty="0">
                <a:cs typeface="B Compset" panose="00000400000000000000" pitchFamily="2" charset="-78"/>
              </a:rPr>
              <a:t>تغییر در شاخص های ورود و خروج شرکت کنندگان از مطالعه، تغییر مجری اصلی یا همکاران یا بروز </a:t>
            </a:r>
            <a:r>
              <a:rPr lang="fa-IR" sz="3200" dirty="0" smtClean="0">
                <a:cs typeface="B Compset" panose="00000400000000000000" pitchFamily="2" charset="-78"/>
              </a:rPr>
              <a:t>مصادیقی از تعارض </a:t>
            </a:r>
            <a:r>
              <a:rPr lang="fa-IR" sz="3200" dirty="0">
                <a:cs typeface="B Compset" panose="00000400000000000000" pitchFamily="2" charset="-78"/>
              </a:rPr>
              <a:t>منافع ، تغییر در مقدار و نحوه حمایت های مالی و تغییر در حامی مالی.</a:t>
            </a:r>
            <a:endParaRPr lang="en-US" sz="3200" dirty="0">
              <a:cs typeface="B Compset" panose="00000400000000000000" pitchFamily="2" charset="-78"/>
            </a:endParaRPr>
          </a:p>
          <a:p>
            <a:pPr algn="r"/>
            <a:endParaRPr lang="en-US" sz="3200" dirty="0">
              <a:cs typeface="B Compset" panose="00000400000000000000" pitchFamily="2" charset="-78"/>
            </a:endParaRPr>
          </a:p>
        </p:txBody>
      </p:sp>
    </p:spTree>
    <p:extLst>
      <p:ext uri="{BB962C8B-B14F-4D97-AF65-F5344CB8AC3E}">
        <p14:creationId xmlns:p14="http://schemas.microsoft.com/office/powerpoint/2010/main" val="24795141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4314"/>
          </a:xfrm>
        </p:spPr>
        <p:txBody>
          <a:bodyPr>
            <a:normAutofit fontScale="90000"/>
          </a:bodyPr>
          <a:lstStyle/>
          <a:p>
            <a:pPr algn="ctr"/>
            <a:r>
              <a:rPr lang="fa-IR" sz="4400" b="1" dirty="0">
                <a:solidFill>
                  <a:srgbClr val="FF0000"/>
                </a:solidFill>
                <a:cs typeface="B Compset" panose="00000400000000000000" pitchFamily="2" charset="-78"/>
              </a:rPr>
              <a:t>تخلفات پس از پایان پژوهش </a:t>
            </a:r>
            <a:r>
              <a:rPr lang="en-US" b="1" dirty="0">
                <a:solidFill>
                  <a:srgbClr val="FF0000"/>
                </a:solidFill>
                <a:cs typeface="B Compset" panose="00000400000000000000" pitchFamily="2" charset="-78"/>
              </a:rPr>
              <a:t/>
            </a:r>
            <a:br>
              <a:rPr lang="en-US" b="1" dirty="0">
                <a:solidFill>
                  <a:srgbClr val="FF0000"/>
                </a:solidFill>
                <a:cs typeface="B Compset" panose="00000400000000000000" pitchFamily="2" charset="-78"/>
              </a:rPr>
            </a:br>
            <a:endParaRPr lang="en-US"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1446663" y="2133600"/>
            <a:ext cx="10057949" cy="3777622"/>
          </a:xfrm>
        </p:spPr>
        <p:txBody>
          <a:bodyPr>
            <a:noAutofit/>
          </a:bodyPr>
          <a:lstStyle/>
          <a:p>
            <a:pPr marL="0" indent="0" algn="r" rtl="1">
              <a:buNone/>
            </a:pPr>
            <a:r>
              <a:rPr lang="fa-IR" sz="3600" dirty="0">
                <a:solidFill>
                  <a:srgbClr val="FF0000"/>
                </a:solidFill>
                <a:cs typeface="B Compset" panose="00000400000000000000" pitchFamily="2" charset="-78"/>
              </a:rPr>
              <a:t>الف) </a:t>
            </a:r>
            <a:r>
              <a:rPr lang="fa-IR" sz="3600" dirty="0" smtClean="0">
                <a:cs typeface="B Compset" panose="00000400000000000000" pitchFamily="2" charset="-78"/>
              </a:rPr>
              <a:t>جعل </a:t>
            </a:r>
            <a:r>
              <a:rPr lang="fa-IR" sz="3600" dirty="0">
                <a:cs typeface="B Compset" panose="00000400000000000000" pitchFamily="2" charset="-78"/>
              </a:rPr>
              <a:t>داده که شامل ساخت، ثبت و انتشار داده یا نتایج یک تحقیق، به صورتی که تمام یا بخشی از داده یا نتایج مذکور اصلا وجود نداشته است. </a:t>
            </a:r>
            <a:endParaRPr lang="en-US" sz="3600" dirty="0">
              <a:cs typeface="B Compset" panose="00000400000000000000" pitchFamily="2" charset="-78"/>
            </a:endParaRPr>
          </a:p>
          <a:p>
            <a:pPr marL="0" indent="0" algn="r" rtl="1">
              <a:buNone/>
            </a:pPr>
            <a:r>
              <a:rPr lang="fa-IR" sz="3600" dirty="0">
                <a:solidFill>
                  <a:srgbClr val="FF0000"/>
                </a:solidFill>
                <a:cs typeface="B Compset" panose="00000400000000000000" pitchFamily="2" charset="-78"/>
              </a:rPr>
              <a:t>ب) </a:t>
            </a:r>
            <a:r>
              <a:rPr lang="fa-IR" sz="3600" dirty="0">
                <a:cs typeface="B Compset" panose="00000400000000000000" pitchFamily="2" charset="-78"/>
              </a:rPr>
              <a:t>تحریف داده که شامل تغییر یا حذف موثر بخشی از داده </a:t>
            </a:r>
            <a:r>
              <a:rPr lang="fa-IR" sz="3600" dirty="0" smtClean="0">
                <a:cs typeface="B Compset" panose="00000400000000000000" pitchFamily="2" charset="-78"/>
              </a:rPr>
              <a:t>ها، </a:t>
            </a:r>
            <a:r>
              <a:rPr lang="fa-IR" sz="3600" dirty="0">
                <a:cs typeface="B Compset" panose="00000400000000000000" pitchFamily="2" charset="-78"/>
              </a:rPr>
              <a:t>مراحل و روش </a:t>
            </a:r>
            <a:r>
              <a:rPr lang="fa-IR" sz="3600" dirty="0" smtClean="0">
                <a:cs typeface="B Compset" panose="00000400000000000000" pitchFamily="2" charset="-78"/>
              </a:rPr>
              <a:t>مطالعه، </a:t>
            </a:r>
            <a:r>
              <a:rPr lang="fa-IR" sz="3600" dirty="0">
                <a:cs typeface="B Compset" panose="00000400000000000000" pitchFamily="2" charset="-78"/>
              </a:rPr>
              <a:t>تجهیزات و مواد مورد استفاده در مطالعه و یافته های  تحقیق به صورتی که با داده یا یافته های واقعی متفاوت باشد.</a:t>
            </a:r>
            <a:endParaRPr lang="en-US" sz="3600" dirty="0">
              <a:cs typeface="B Compset" panose="00000400000000000000" pitchFamily="2" charset="-78"/>
            </a:endParaRPr>
          </a:p>
          <a:p>
            <a:pPr marL="0" indent="0" algn="r">
              <a:buNone/>
            </a:pPr>
            <a:endParaRPr lang="en-US" sz="3600" dirty="0">
              <a:cs typeface="B Compset" panose="00000400000000000000" pitchFamily="2" charset="-78"/>
            </a:endParaRPr>
          </a:p>
        </p:txBody>
      </p:sp>
    </p:spTree>
    <p:extLst>
      <p:ext uri="{BB962C8B-B14F-4D97-AF65-F5344CB8AC3E}">
        <p14:creationId xmlns:p14="http://schemas.microsoft.com/office/powerpoint/2010/main" val="423052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1794" y="594361"/>
            <a:ext cx="10993901" cy="5447002"/>
          </a:xfrm>
        </p:spPr>
        <p:txBody>
          <a:bodyPr>
            <a:noAutofit/>
          </a:bodyPr>
          <a:lstStyle/>
          <a:p>
            <a:pPr algn="r" rtl="1"/>
            <a:r>
              <a:rPr lang="fa-IR" sz="3200" b="1" dirty="0" smtClean="0">
                <a:cs typeface="B Mitra" panose="00000400000000000000" pitchFamily="2" charset="-78"/>
              </a:rPr>
              <a:t>پژوهش </a:t>
            </a:r>
            <a:r>
              <a:rPr lang="fa-IR" sz="3200" b="1" dirty="0">
                <a:cs typeface="B Mitra" panose="00000400000000000000" pitchFamily="2" charset="-78"/>
              </a:rPr>
              <a:t>های </a:t>
            </a:r>
            <a:r>
              <a:rPr lang="fa-IR" sz="3200" b="1" dirty="0" smtClean="0">
                <a:cs typeface="B Mitra" panose="00000400000000000000" pitchFamily="2" charset="-78"/>
              </a:rPr>
              <a:t>علمی بایستی بر اساس </a:t>
            </a:r>
            <a:r>
              <a:rPr lang="fa-IR" sz="3200" b="1" dirty="0">
                <a:solidFill>
                  <a:srgbClr val="FF0000"/>
                </a:solidFill>
                <a:cs typeface="B Mitra" panose="00000400000000000000" pitchFamily="2" charset="-78"/>
              </a:rPr>
              <a:t>اعتماد</a:t>
            </a:r>
            <a:r>
              <a:rPr lang="fa-IR" sz="3200" b="1" dirty="0">
                <a:cs typeface="B Mitra" panose="00000400000000000000" pitchFamily="2" charset="-78"/>
              </a:rPr>
              <a:t> انجام </a:t>
            </a:r>
            <a:r>
              <a:rPr lang="fa-IR" sz="3200" b="1" dirty="0" smtClean="0">
                <a:cs typeface="B Mitra" panose="00000400000000000000" pitchFamily="2" charset="-78"/>
              </a:rPr>
              <a:t>شود </a:t>
            </a:r>
          </a:p>
          <a:p>
            <a:pPr algn="r" rtl="1"/>
            <a:r>
              <a:rPr lang="fa-IR" sz="3200" b="1" dirty="0" smtClean="0">
                <a:cs typeface="B Mitra" panose="00000400000000000000" pitchFamily="2" charset="-78"/>
              </a:rPr>
              <a:t>اطمینان از </a:t>
            </a:r>
            <a:r>
              <a:rPr lang="fa-IR" sz="3200" b="1" dirty="0" smtClean="0">
                <a:solidFill>
                  <a:srgbClr val="FF0000"/>
                </a:solidFill>
                <a:cs typeface="B Mitra" panose="00000400000000000000" pitchFamily="2" charset="-78"/>
              </a:rPr>
              <a:t>معتبر و درست </a:t>
            </a:r>
            <a:r>
              <a:rPr lang="fa-IR" sz="3200" b="1" dirty="0" smtClean="0">
                <a:cs typeface="B Mitra" panose="00000400000000000000" pitchFamily="2" charset="-78"/>
              </a:rPr>
              <a:t>بودن نتایج</a:t>
            </a:r>
          </a:p>
          <a:p>
            <a:pPr algn="r" rtl="1"/>
            <a:r>
              <a:rPr lang="fa-IR" sz="3200" b="1" dirty="0" smtClean="0">
                <a:cs typeface="B Mitra" panose="00000400000000000000" pitchFamily="2" charset="-78"/>
              </a:rPr>
              <a:t>جامعه نیز مطمئن باشد </a:t>
            </a:r>
          </a:p>
          <a:p>
            <a:pPr algn="r" rtl="1"/>
            <a:r>
              <a:rPr lang="fa-IR" sz="3200" b="1" dirty="0" smtClean="0">
                <a:cs typeface="B Mitra" panose="00000400000000000000" pitchFamily="2" charset="-78"/>
              </a:rPr>
              <a:t>باید جامعه علمی، خودش </a:t>
            </a:r>
            <a:r>
              <a:rPr lang="fa-IR" sz="3200" b="1" dirty="0">
                <a:cs typeface="B Mitra" panose="00000400000000000000" pitchFamily="2" charset="-78"/>
              </a:rPr>
              <a:t>را </a:t>
            </a:r>
            <a:r>
              <a:rPr lang="fa-IR" sz="3200" b="1" dirty="0" smtClean="0">
                <a:cs typeface="B Mitra" panose="00000400000000000000" pitchFamily="2" charset="-78"/>
              </a:rPr>
              <a:t>متعهد به رعایت ضوابط اخلاقی در کلیه مراحل پژوهش، نماید.</a:t>
            </a:r>
          </a:p>
          <a:p>
            <a:pPr algn="r" rtl="1"/>
            <a:r>
              <a:rPr lang="fa-IR" sz="3200" b="1" dirty="0" smtClean="0">
                <a:cs typeface="B Mitra" panose="00000400000000000000" pitchFamily="2" charset="-78"/>
              </a:rPr>
              <a:t>رعایت استانداردهای اخلاقی، حداقل انتظار از پژوهشگران</a:t>
            </a:r>
          </a:p>
          <a:p>
            <a:pPr algn="r" rtl="1"/>
            <a:r>
              <a:rPr lang="fa-IR" sz="3200" b="1" dirty="0" smtClean="0">
                <a:cs typeface="B Mitra" panose="00000400000000000000" pitchFamily="2" charset="-78"/>
              </a:rPr>
              <a:t>مسولیت اصلی</a:t>
            </a:r>
          </a:p>
          <a:p>
            <a:pPr algn="r" rtl="1"/>
            <a:r>
              <a:rPr lang="fa-IR" sz="3200" b="1" dirty="0" smtClean="0">
                <a:cs typeface="B Mitra" panose="00000400000000000000" pitchFamily="2" charset="-78"/>
              </a:rPr>
              <a:t>در پایان نامه ها</a:t>
            </a:r>
          </a:p>
          <a:p>
            <a:pPr algn="r" rtl="1"/>
            <a:endParaRPr lang="fa-IR" sz="3200" b="1" dirty="0">
              <a:cs typeface="B Mitra" panose="00000400000000000000" pitchFamily="2" charset="-78"/>
            </a:endParaRPr>
          </a:p>
          <a:p>
            <a:pPr algn="r" rtl="1"/>
            <a:endParaRPr lang="fa-IR" sz="3200" b="1" dirty="0">
              <a:cs typeface="B Mitra" panose="00000400000000000000" pitchFamily="2" charset="-78"/>
            </a:endParaRPr>
          </a:p>
          <a:p>
            <a:endParaRPr lang="en-US" sz="3200" b="1" dirty="0"/>
          </a:p>
        </p:txBody>
      </p:sp>
    </p:spTree>
    <p:extLst>
      <p:ext uri="{BB962C8B-B14F-4D97-AF65-F5344CB8AC3E}">
        <p14:creationId xmlns:p14="http://schemas.microsoft.com/office/powerpoint/2010/main" val="42684397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lgn="r" rtl="1">
              <a:buNone/>
            </a:pPr>
            <a:r>
              <a:rPr lang="fa-IR" sz="3200" b="1" dirty="0">
                <a:solidFill>
                  <a:srgbClr val="FF0000"/>
                </a:solidFill>
                <a:cs typeface="B Compset" panose="00000400000000000000" pitchFamily="2" charset="-78"/>
              </a:rPr>
              <a:t>پ</a:t>
            </a:r>
            <a:r>
              <a:rPr lang="fa-IR" sz="3200" b="1" dirty="0" smtClean="0">
                <a:solidFill>
                  <a:srgbClr val="FF0000"/>
                </a:solidFill>
                <a:cs typeface="B Compset" panose="00000400000000000000" pitchFamily="2" charset="-78"/>
              </a:rPr>
              <a:t>) </a:t>
            </a:r>
            <a:r>
              <a:rPr lang="fa-IR" sz="3200" b="1" dirty="0" smtClean="0">
                <a:cs typeface="B Compset" panose="00000400000000000000" pitchFamily="2" charset="-78"/>
              </a:rPr>
              <a:t>سرقت </a:t>
            </a:r>
            <a:r>
              <a:rPr lang="fa-IR" sz="3200" b="1" dirty="0">
                <a:cs typeface="B Compset" panose="00000400000000000000" pitchFamily="2" charset="-78"/>
              </a:rPr>
              <a:t>ادبی </a:t>
            </a:r>
            <a:r>
              <a:rPr lang="fa-IR" sz="3200" b="1" dirty="0" smtClean="0">
                <a:cs typeface="B Compset" panose="00000400000000000000" pitchFamily="2" charset="-78"/>
              </a:rPr>
              <a:t>(کپی </a:t>
            </a:r>
            <a:r>
              <a:rPr lang="fa-IR" sz="3200" b="1" dirty="0">
                <a:cs typeface="B Compset" panose="00000400000000000000" pitchFamily="2" charset="-78"/>
              </a:rPr>
              <a:t>کردن کامل یا بخشی از نوشته، </a:t>
            </a:r>
            <a:r>
              <a:rPr lang="fa-IR" sz="3200" b="1" dirty="0" smtClean="0">
                <a:cs typeface="B Compset" panose="00000400000000000000" pitchFamily="2" charset="-78"/>
              </a:rPr>
              <a:t>مقاله </a:t>
            </a:r>
            <a:r>
              <a:rPr lang="fa-IR" sz="3200" b="1" dirty="0">
                <a:cs typeface="B Compset" panose="00000400000000000000" pitchFamily="2" charset="-78"/>
              </a:rPr>
              <a:t>و یا پروپوزال یک فرد دیگر، بدون استناد و ارجاع مناسب به صاحب یا مالک </a:t>
            </a:r>
            <a:r>
              <a:rPr lang="fa-IR" sz="3200" b="1" dirty="0" smtClean="0">
                <a:cs typeface="B Compset" panose="00000400000000000000" pitchFamily="2" charset="-78"/>
              </a:rPr>
              <a:t>معنوی).</a:t>
            </a:r>
            <a:endParaRPr lang="en-US" sz="3200" b="1" dirty="0">
              <a:cs typeface="B Compset" panose="00000400000000000000" pitchFamily="2" charset="-78"/>
            </a:endParaRPr>
          </a:p>
          <a:p>
            <a:pPr marL="0" indent="0" algn="r" rtl="1">
              <a:buNone/>
            </a:pPr>
            <a:r>
              <a:rPr lang="fa-IR" sz="3200" b="1" dirty="0">
                <a:solidFill>
                  <a:srgbClr val="FF0000"/>
                </a:solidFill>
                <a:cs typeface="B Compset" panose="00000400000000000000" pitchFamily="2" charset="-78"/>
              </a:rPr>
              <a:t>ت</a:t>
            </a:r>
            <a:r>
              <a:rPr lang="fa-IR" sz="3200" b="1" dirty="0" smtClean="0">
                <a:solidFill>
                  <a:srgbClr val="FF0000"/>
                </a:solidFill>
                <a:cs typeface="B Compset" panose="00000400000000000000" pitchFamily="2" charset="-78"/>
              </a:rPr>
              <a:t>) </a:t>
            </a:r>
            <a:r>
              <a:rPr lang="fa-IR" sz="3200" b="1" dirty="0" smtClean="0">
                <a:cs typeface="B Compset" panose="00000400000000000000" pitchFamily="2" charset="-78"/>
              </a:rPr>
              <a:t>جعل </a:t>
            </a:r>
            <a:r>
              <a:rPr lang="fa-IR" sz="3200" b="1" dirty="0">
                <a:cs typeface="B Compset" panose="00000400000000000000" pitchFamily="2" charset="-78"/>
              </a:rPr>
              <a:t>نویسنده </a:t>
            </a:r>
            <a:r>
              <a:rPr lang="fa-IR" sz="3200" b="1" dirty="0" smtClean="0">
                <a:cs typeface="B Compset" panose="00000400000000000000" pitchFamily="2" charset="-78"/>
              </a:rPr>
              <a:t>(حذف </a:t>
            </a:r>
            <a:r>
              <a:rPr lang="fa-IR" sz="3200" b="1" dirty="0">
                <a:cs typeface="B Compset" panose="00000400000000000000" pitchFamily="2" charset="-78"/>
              </a:rPr>
              <a:t>نام فرد یا افراد حائز شرایط </a:t>
            </a:r>
            <a:r>
              <a:rPr lang="fa-IR" sz="3200" b="1" dirty="0" smtClean="0">
                <a:cs typeface="B Compset" panose="00000400000000000000" pitchFamily="2" charset="-78"/>
              </a:rPr>
              <a:t>نویسندگی، اضافه </a:t>
            </a:r>
            <a:r>
              <a:rPr lang="fa-IR" sz="3200" b="1" dirty="0">
                <a:cs typeface="B Compset" panose="00000400000000000000" pitchFamily="2" charset="-78"/>
              </a:rPr>
              <a:t>کردن نام فرد یا افراد فاقد اوصاف </a:t>
            </a:r>
            <a:r>
              <a:rPr lang="fa-IR" sz="3200" b="1" dirty="0" smtClean="0">
                <a:cs typeface="B Compset" panose="00000400000000000000" pitchFamily="2" charset="-78"/>
              </a:rPr>
              <a:t>نویسندگی،انتشار </a:t>
            </a:r>
            <a:r>
              <a:rPr lang="fa-IR" sz="3200" b="1" dirty="0">
                <a:cs typeface="B Compset" panose="00000400000000000000" pitchFamily="2" charset="-78"/>
              </a:rPr>
              <a:t>نتایج پژوهش بدون ذکر مشخصات </a:t>
            </a:r>
            <a:r>
              <a:rPr lang="fa-IR" sz="3200" b="1" dirty="0" smtClean="0">
                <a:cs typeface="B Compset" panose="00000400000000000000" pitchFamily="2" charset="-78"/>
              </a:rPr>
              <a:t>مشارکت </a:t>
            </a:r>
            <a:r>
              <a:rPr lang="fa-IR" sz="3200" b="1" dirty="0">
                <a:cs typeface="B Compset" panose="00000400000000000000" pitchFamily="2" charset="-78"/>
              </a:rPr>
              <a:t>کنندگان در نوشته و یا </a:t>
            </a:r>
            <a:r>
              <a:rPr lang="fa-IR" sz="3200" b="1" dirty="0" smtClean="0">
                <a:cs typeface="B Compset" panose="00000400000000000000" pitchFamily="2" charset="-78"/>
              </a:rPr>
              <a:t>مقاله).</a:t>
            </a:r>
            <a:endParaRPr lang="en-US" sz="3200" b="1" dirty="0">
              <a:cs typeface="B Compset" panose="00000400000000000000" pitchFamily="2" charset="-78"/>
            </a:endParaRPr>
          </a:p>
          <a:p>
            <a:pPr marL="0" indent="0" algn="r">
              <a:buNone/>
            </a:pPr>
            <a:endParaRPr lang="en-US" sz="3200" b="1" dirty="0">
              <a:cs typeface="B Compset" panose="00000400000000000000" pitchFamily="2" charset="-78"/>
            </a:endParaRPr>
          </a:p>
        </p:txBody>
      </p:sp>
    </p:spTree>
    <p:extLst>
      <p:ext uri="{BB962C8B-B14F-4D97-AF65-F5344CB8AC3E}">
        <p14:creationId xmlns:p14="http://schemas.microsoft.com/office/powerpoint/2010/main" val="42188617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828800" y="152400"/>
            <a:ext cx="6629400" cy="762000"/>
          </a:xfrm>
        </p:spPr>
        <p:txBody>
          <a:bodyPr/>
          <a:lstStyle/>
          <a:p>
            <a:pPr algn="r" rtl="1"/>
            <a:r>
              <a:rPr lang="ar-SA" sz="2400" dirty="0">
                <a:cs typeface="B Titr" pitchFamily="2" charset="-78"/>
              </a:rPr>
              <a:t>تاريخچه برخي از مسائل اخلاقي در تحقيقات </a:t>
            </a:r>
            <a:r>
              <a:rPr lang="fa-IR" sz="2400" dirty="0">
                <a:cs typeface="B Titr" pitchFamily="2" charset="-78"/>
              </a:rPr>
              <a:t>گذشته</a:t>
            </a:r>
            <a:r>
              <a:rPr lang="ar-SA" sz="2400" dirty="0">
                <a:cs typeface="B Titr" pitchFamily="2" charset="-78"/>
              </a:rPr>
              <a:t>:</a:t>
            </a:r>
            <a:endParaRPr lang="en-US" sz="2400" dirty="0">
              <a:cs typeface="B Titr" pitchFamily="2" charset="-78"/>
            </a:endParaRPr>
          </a:p>
        </p:txBody>
      </p:sp>
      <p:sp>
        <p:nvSpPr>
          <p:cNvPr id="24579" name="Rectangle 3"/>
          <p:cNvSpPr>
            <a:spLocks noGrp="1" noChangeArrowheads="1"/>
          </p:cNvSpPr>
          <p:nvPr>
            <p:ph idx="1"/>
          </p:nvPr>
        </p:nvSpPr>
        <p:spPr>
          <a:xfrm>
            <a:off x="2209800" y="762000"/>
            <a:ext cx="8839200" cy="6096000"/>
          </a:xfrm>
        </p:spPr>
        <p:txBody>
          <a:bodyPr>
            <a:normAutofit/>
          </a:bodyPr>
          <a:lstStyle/>
          <a:p>
            <a:pPr algn="r" rtl="1">
              <a:lnSpc>
                <a:spcPct val="120000"/>
              </a:lnSpc>
            </a:pPr>
            <a:r>
              <a:rPr lang="ar-SA" sz="2000" b="1" dirty="0">
                <a:latin typeface="Arial" panose="020B0604020202020204" pitchFamily="34" charset="0"/>
                <a:cs typeface="B Mitra" panose="00000400000000000000" pitchFamily="2" charset="-78"/>
              </a:rPr>
              <a:t> مسائل </a:t>
            </a:r>
            <a:r>
              <a:rPr lang="ar-SA" sz="2000" b="1" dirty="0" smtClean="0">
                <a:latin typeface="Arial" panose="020B0604020202020204" pitchFamily="34" charset="0"/>
                <a:cs typeface="B Mitra" panose="00000400000000000000" pitchFamily="2" charset="-78"/>
              </a:rPr>
              <a:t>اردوگاه</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هاي آلمان</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 </a:t>
            </a:r>
            <a:r>
              <a:rPr lang="ar-SA" sz="2000" b="1" dirty="0">
                <a:latin typeface="Arial" panose="020B0604020202020204" pitchFamily="34" charset="0"/>
                <a:cs typeface="B Mitra" panose="00000400000000000000" pitchFamily="2" charset="-78"/>
              </a:rPr>
              <a:t>در سال 1943 – 1945 (واكسن </a:t>
            </a:r>
            <a:r>
              <a:rPr lang="ar-SA" sz="2000" b="1" dirty="0">
                <a:solidFill>
                  <a:srgbClr val="FF0000"/>
                </a:solidFill>
                <a:latin typeface="Arial" panose="020B0604020202020204" pitchFamily="34" charset="0"/>
                <a:cs typeface="B Mitra" panose="00000400000000000000" pitchFamily="2" charset="-78"/>
              </a:rPr>
              <a:t>تيفوس </a:t>
            </a:r>
            <a:r>
              <a:rPr lang="ar-SA" sz="2000" b="1" dirty="0">
                <a:latin typeface="Arial" panose="020B0604020202020204" pitchFamily="34" charset="0"/>
                <a:cs typeface="B Mitra" panose="00000400000000000000" pitchFamily="2" charset="-78"/>
              </a:rPr>
              <a:t>و مرگ 1000 نفر)</a:t>
            </a:r>
          </a:p>
          <a:p>
            <a:pPr algn="r" rtl="1">
              <a:lnSpc>
                <a:spcPct val="120000"/>
              </a:lnSpc>
            </a:pPr>
            <a:r>
              <a:rPr lang="ar-SA" sz="2000" b="1" dirty="0">
                <a:latin typeface="Arial" panose="020B0604020202020204" pitchFamily="34" charset="0"/>
                <a:cs typeface="B Mitra" panose="00000400000000000000" pitchFamily="2" charset="-78"/>
              </a:rPr>
              <a:t> تزريق </a:t>
            </a:r>
            <a:r>
              <a:rPr lang="ar-SA" sz="2000" b="1" dirty="0">
                <a:solidFill>
                  <a:srgbClr val="FF0000"/>
                </a:solidFill>
                <a:latin typeface="Arial" panose="020B0604020202020204" pitchFamily="34" charset="0"/>
                <a:cs typeface="B Mitra" panose="00000400000000000000" pitchFamily="2" charset="-78"/>
              </a:rPr>
              <a:t>خون آلوده </a:t>
            </a:r>
            <a:r>
              <a:rPr lang="ar-SA" sz="2000" b="1" dirty="0">
                <a:latin typeface="Arial" panose="020B0604020202020204" pitchFamily="34" charset="0"/>
                <a:cs typeface="B Mitra" panose="00000400000000000000" pitchFamily="2" charset="-78"/>
              </a:rPr>
              <a:t>در مؤسسه روبرت كخ به 40 نفر</a:t>
            </a:r>
          </a:p>
          <a:p>
            <a:pPr algn="r" rtl="1">
              <a:lnSpc>
                <a:spcPct val="120000"/>
              </a:lnSpc>
            </a:pPr>
            <a:r>
              <a:rPr lang="ar-SA" sz="2000" b="1" dirty="0">
                <a:latin typeface="Arial" panose="020B0604020202020204" pitchFamily="34" charset="0"/>
                <a:cs typeface="B Mitra" panose="00000400000000000000" pitchFamily="2" charset="-78"/>
              </a:rPr>
              <a:t> انتقال پشه‏هاي آنوفل از </a:t>
            </a:r>
            <a:r>
              <a:rPr lang="ar-SA" sz="2000" b="1" dirty="0" smtClean="0">
                <a:latin typeface="Arial" panose="020B0604020202020204" pitchFamily="34" charset="0"/>
                <a:cs typeface="B Mitra" panose="00000400000000000000" pitchFamily="2" charset="-78"/>
              </a:rPr>
              <a:t>مرداب</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 </a:t>
            </a:r>
            <a:r>
              <a:rPr lang="ar-SA" sz="2000" b="1" dirty="0">
                <a:latin typeface="Arial" panose="020B0604020202020204" pitchFamily="34" charset="0"/>
                <a:cs typeface="B Mitra" panose="00000400000000000000" pitchFamily="2" charset="-78"/>
              </a:rPr>
              <a:t>به </a:t>
            </a:r>
            <a:r>
              <a:rPr lang="ar-SA" sz="2000" b="1" dirty="0" smtClean="0">
                <a:latin typeface="Arial" panose="020B0604020202020204" pitchFamily="34" charset="0"/>
                <a:cs typeface="B Mitra" panose="00000400000000000000" pitchFamily="2" charset="-78"/>
              </a:rPr>
              <a:t>اردوگاه</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 </a:t>
            </a:r>
            <a:r>
              <a:rPr lang="ar-SA" sz="2000" b="1" dirty="0">
                <a:latin typeface="Arial" panose="020B0604020202020204" pitchFamily="34" charset="0"/>
                <a:cs typeface="B Mitra" panose="00000400000000000000" pitchFamily="2" charset="-78"/>
              </a:rPr>
              <a:t>براي آزمايش بيماري </a:t>
            </a:r>
            <a:r>
              <a:rPr lang="ar-SA" sz="2000" b="1" dirty="0">
                <a:solidFill>
                  <a:srgbClr val="FF0000"/>
                </a:solidFill>
                <a:latin typeface="Arial" panose="020B0604020202020204" pitchFamily="34" charset="0"/>
                <a:cs typeface="B Mitra" panose="00000400000000000000" pitchFamily="2" charset="-78"/>
              </a:rPr>
              <a:t>مالاريا</a:t>
            </a:r>
          </a:p>
          <a:p>
            <a:pPr algn="r" rtl="1">
              <a:lnSpc>
                <a:spcPct val="120000"/>
              </a:lnSpc>
            </a:pPr>
            <a:r>
              <a:rPr lang="ar-SA" sz="2000" b="1" dirty="0">
                <a:latin typeface="Arial" panose="020B0604020202020204" pitchFamily="34" charset="0"/>
                <a:cs typeface="B Mitra" panose="00000400000000000000" pitchFamily="2" charset="-78"/>
              </a:rPr>
              <a:t> وارد كردن سنگ و شيشه به </a:t>
            </a:r>
            <a:r>
              <a:rPr lang="ar-SA" sz="2000" b="1" dirty="0" smtClean="0">
                <a:solidFill>
                  <a:srgbClr val="FF0000"/>
                </a:solidFill>
                <a:latin typeface="Arial" panose="020B0604020202020204" pitchFamily="34" charset="0"/>
                <a:cs typeface="B Mitra" panose="00000400000000000000" pitchFamily="2" charset="-78"/>
              </a:rPr>
              <a:t>زخم</a:t>
            </a:r>
            <a:r>
              <a:rPr lang="fa-IR" sz="2000" b="1" dirty="0" smtClean="0">
                <a:solidFill>
                  <a:srgbClr val="FF0000"/>
                </a:solidFill>
                <a:latin typeface="Arial" panose="020B0604020202020204" pitchFamily="34" charset="0"/>
                <a:cs typeface="B Mitra" panose="00000400000000000000" pitchFamily="2" charset="-78"/>
              </a:rPr>
              <a:t> </a:t>
            </a:r>
            <a:r>
              <a:rPr lang="ar-SA" sz="2000" b="1" dirty="0" smtClean="0">
                <a:solidFill>
                  <a:srgbClr val="FF0000"/>
                </a:solidFill>
                <a:latin typeface="Arial" panose="020B0604020202020204" pitchFamily="34" charset="0"/>
                <a:cs typeface="B Mitra" panose="00000400000000000000" pitchFamily="2" charset="-78"/>
              </a:rPr>
              <a:t>ها</a:t>
            </a:r>
            <a:r>
              <a:rPr lang="ar-SA" sz="2000" b="1" dirty="0" smtClean="0">
                <a:latin typeface="Arial" panose="020B0604020202020204" pitchFamily="34" charset="0"/>
                <a:cs typeface="B Mitra" panose="00000400000000000000" pitchFamily="2" charset="-78"/>
              </a:rPr>
              <a:t> </a:t>
            </a:r>
            <a:r>
              <a:rPr lang="ar-SA" sz="2000" b="1" dirty="0">
                <a:latin typeface="Arial" panose="020B0604020202020204" pitchFamily="34" charset="0"/>
                <a:cs typeface="B Mitra" panose="00000400000000000000" pitchFamily="2" charset="-78"/>
              </a:rPr>
              <a:t>و جراحات ايجاد شده براي بررسي اثر سولفاميد</a:t>
            </a:r>
          </a:p>
          <a:p>
            <a:pPr algn="r" rtl="1">
              <a:lnSpc>
                <a:spcPct val="120000"/>
              </a:lnSpc>
            </a:pPr>
            <a:r>
              <a:rPr lang="ar-SA" sz="2000" b="1" dirty="0">
                <a:latin typeface="Arial" panose="020B0604020202020204" pitchFamily="34" charset="0"/>
                <a:cs typeface="B Mitra" panose="00000400000000000000" pitchFamily="2" charset="-78"/>
              </a:rPr>
              <a:t> مرگ بسياري از دوقلوها براي بررسي اثرات </a:t>
            </a:r>
            <a:r>
              <a:rPr lang="ar-SA" sz="2000" b="1" dirty="0">
                <a:solidFill>
                  <a:srgbClr val="FF0000"/>
                </a:solidFill>
                <a:latin typeface="Arial" panose="020B0604020202020204" pitchFamily="34" charset="0"/>
                <a:cs typeface="B Mitra" panose="00000400000000000000" pitchFamily="2" charset="-78"/>
              </a:rPr>
              <a:t>ژنتيك</a:t>
            </a:r>
          </a:p>
          <a:p>
            <a:pPr algn="r" rtl="1">
              <a:lnSpc>
                <a:spcPct val="120000"/>
              </a:lnSpc>
            </a:pPr>
            <a:r>
              <a:rPr lang="ar-SA" sz="2000" b="1" dirty="0">
                <a:latin typeface="Arial" panose="020B0604020202020204" pitchFamily="34" charset="0"/>
                <a:cs typeface="B Mitra" panose="00000400000000000000" pitchFamily="2" charset="-78"/>
              </a:rPr>
              <a:t> تلاش </a:t>
            </a:r>
            <a:r>
              <a:rPr lang="ar-SA" sz="2000" b="1" dirty="0" smtClean="0">
                <a:latin typeface="Arial" panose="020B0604020202020204" pitchFamily="34" charset="0"/>
                <a:cs typeface="B Mitra" panose="00000400000000000000" pitchFamily="2" charset="-78"/>
              </a:rPr>
              <a:t>آمريكايي</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 </a:t>
            </a:r>
            <a:r>
              <a:rPr lang="ar-SA" sz="2000" b="1" dirty="0">
                <a:latin typeface="Arial" panose="020B0604020202020204" pitchFamily="34" charset="0"/>
                <a:cs typeface="B Mitra" panose="00000400000000000000" pitchFamily="2" charset="-78"/>
              </a:rPr>
              <a:t>براي كشف واكسن </a:t>
            </a:r>
            <a:r>
              <a:rPr lang="ar-SA" sz="2000" b="1" dirty="0">
                <a:solidFill>
                  <a:srgbClr val="FF0000"/>
                </a:solidFill>
                <a:latin typeface="Arial" panose="020B0604020202020204" pitchFamily="34" charset="0"/>
                <a:cs typeface="B Mitra" panose="00000400000000000000" pitchFamily="2" charset="-78"/>
              </a:rPr>
              <a:t>شيگلا</a:t>
            </a:r>
            <a:r>
              <a:rPr lang="ar-SA" sz="2000" b="1" dirty="0">
                <a:latin typeface="Arial" panose="020B0604020202020204" pitchFamily="34" charset="0"/>
                <a:cs typeface="B Mitra" panose="00000400000000000000" pitchFamily="2" charset="-78"/>
              </a:rPr>
              <a:t> و استفاده از آن در </a:t>
            </a:r>
            <a:r>
              <a:rPr lang="ar-SA" sz="2000" b="1" dirty="0">
                <a:solidFill>
                  <a:srgbClr val="FF0000"/>
                </a:solidFill>
                <a:latin typeface="Arial" panose="020B0604020202020204" pitchFamily="34" charset="0"/>
                <a:cs typeface="B Mitra" panose="00000400000000000000" pitchFamily="2" charset="-78"/>
              </a:rPr>
              <a:t>افراد </a:t>
            </a:r>
            <a:r>
              <a:rPr lang="fa-IR" sz="2000" b="1" dirty="0">
                <a:solidFill>
                  <a:srgbClr val="FF0000"/>
                </a:solidFill>
                <a:latin typeface="Arial" panose="020B0604020202020204" pitchFamily="34" charset="0"/>
                <a:cs typeface="B Mitra" panose="00000400000000000000" pitchFamily="2" charset="-78"/>
              </a:rPr>
              <a:t>دچار ناتوانی ذهنی</a:t>
            </a:r>
            <a:endParaRPr lang="ar-SA" sz="2000" b="1" dirty="0">
              <a:solidFill>
                <a:srgbClr val="FF0000"/>
              </a:solidFill>
              <a:latin typeface="Arial" panose="020B0604020202020204" pitchFamily="34" charset="0"/>
              <a:cs typeface="B Mitra" panose="00000400000000000000" pitchFamily="2" charset="-78"/>
            </a:endParaRPr>
          </a:p>
          <a:p>
            <a:pPr algn="r" rtl="1">
              <a:lnSpc>
                <a:spcPct val="120000"/>
              </a:lnSpc>
            </a:pPr>
            <a:r>
              <a:rPr lang="ar-SA" sz="2000" b="1" dirty="0">
                <a:latin typeface="Arial" panose="020B0604020202020204" pitchFamily="34" charset="0"/>
                <a:cs typeface="B Mitra" panose="00000400000000000000" pitchFamily="2" charset="-78"/>
              </a:rPr>
              <a:t> مرگ 700 نفر از </a:t>
            </a:r>
            <a:r>
              <a:rPr lang="ar-SA" sz="2000" b="1" dirty="0" smtClean="0">
                <a:latin typeface="Arial" panose="020B0604020202020204" pitchFamily="34" charset="0"/>
                <a:cs typeface="B Mitra" panose="00000400000000000000" pitchFamily="2" charset="-78"/>
              </a:rPr>
              <a:t>ژاپني</a:t>
            </a:r>
            <a:r>
              <a:rPr lang="fa-IR" sz="2000" b="1" dirty="0" smtClean="0">
                <a:latin typeface="Arial" panose="020B0604020202020204" pitchFamily="34" charset="0"/>
                <a:cs typeface="B Mitra" panose="00000400000000000000" pitchFamily="2" charset="-78"/>
              </a:rPr>
              <a:t> </a:t>
            </a:r>
            <a:r>
              <a:rPr lang="ar-SA" sz="2000" b="1" dirty="0" smtClean="0">
                <a:latin typeface="Arial" panose="020B0604020202020204" pitchFamily="34" charset="0"/>
                <a:cs typeface="B Mitra" panose="00000400000000000000" pitchFamily="2" charset="-78"/>
              </a:rPr>
              <a:t>ها </a:t>
            </a:r>
            <a:r>
              <a:rPr lang="ar-SA" sz="2000" b="1" dirty="0">
                <a:latin typeface="Arial" panose="020B0604020202020204" pitchFamily="34" charset="0"/>
                <a:cs typeface="B Mitra" panose="00000400000000000000" pitchFamily="2" charset="-78"/>
              </a:rPr>
              <a:t>براي تلاش پژوهشگران ژاپني در مورد بيماري</a:t>
            </a:r>
            <a:r>
              <a:rPr lang="ar-SA" sz="2000" b="1" dirty="0">
                <a:solidFill>
                  <a:srgbClr val="FF0000"/>
                </a:solidFill>
                <a:latin typeface="Arial" panose="020B0604020202020204" pitchFamily="34" charset="0"/>
                <a:cs typeface="B Mitra" panose="00000400000000000000" pitchFamily="2" charset="-78"/>
              </a:rPr>
              <a:t> طاعون</a:t>
            </a:r>
          </a:p>
          <a:p>
            <a:pPr algn="r" rtl="1">
              <a:lnSpc>
                <a:spcPct val="120000"/>
              </a:lnSpc>
            </a:pPr>
            <a:r>
              <a:rPr lang="ar-SA" sz="2000" b="1" dirty="0">
                <a:latin typeface="Arial" panose="020B0604020202020204" pitchFamily="34" charset="0"/>
                <a:cs typeface="B Mitra" panose="00000400000000000000" pitchFamily="2" charset="-78"/>
              </a:rPr>
              <a:t> بررسي تاسكجي </a:t>
            </a:r>
            <a:r>
              <a:rPr lang="en-US" sz="2000" b="1" dirty="0">
                <a:latin typeface="Arial" panose="020B0604020202020204" pitchFamily="34" charset="0"/>
                <a:cs typeface="B Mitra" panose="00000400000000000000" pitchFamily="2" charset="-78"/>
              </a:rPr>
              <a:t>(</a:t>
            </a:r>
            <a:r>
              <a:rPr lang="en-US" sz="2000" b="1" dirty="0" err="1">
                <a:latin typeface="Arial" panose="020B0604020202020204" pitchFamily="34" charset="0"/>
                <a:cs typeface="B Mitra" panose="00000400000000000000" pitchFamily="2" charset="-78"/>
              </a:rPr>
              <a:t>tuskagee</a:t>
            </a:r>
            <a:r>
              <a:rPr lang="en-US" sz="2000" b="1" dirty="0">
                <a:latin typeface="Arial" panose="020B0604020202020204" pitchFamily="34" charset="0"/>
                <a:cs typeface="B Mitra" panose="00000400000000000000" pitchFamily="2" charset="-78"/>
              </a:rPr>
              <a:t>)</a:t>
            </a:r>
            <a:r>
              <a:rPr lang="ar-SA" sz="2000" b="1" dirty="0">
                <a:latin typeface="Arial" panose="020B0604020202020204" pitchFamily="34" charset="0"/>
                <a:cs typeface="B Mitra" panose="00000400000000000000" pitchFamily="2" charset="-78"/>
              </a:rPr>
              <a:t> بر روي سياهپوستان در مورد سير سيفليس (مسئله </a:t>
            </a:r>
            <a:r>
              <a:rPr lang="ar-SA" sz="2000" b="1" dirty="0">
                <a:solidFill>
                  <a:srgbClr val="FF0000"/>
                </a:solidFill>
                <a:latin typeface="Arial" panose="020B0604020202020204" pitchFamily="34" charset="0"/>
                <a:cs typeface="B Mitra" panose="00000400000000000000" pitchFamily="2" charset="-78"/>
              </a:rPr>
              <a:t>فريب</a:t>
            </a:r>
            <a:r>
              <a:rPr lang="ar-SA" sz="2000" b="1" dirty="0">
                <a:latin typeface="Arial" panose="020B0604020202020204" pitchFamily="34" charset="0"/>
                <a:cs typeface="B Mitra" panose="00000400000000000000" pitchFamily="2" charset="-78"/>
              </a:rPr>
              <a:t>، </a:t>
            </a:r>
            <a:r>
              <a:rPr lang="ar-SA" sz="2000" b="1" dirty="0">
                <a:solidFill>
                  <a:srgbClr val="FF0000"/>
                </a:solidFill>
                <a:latin typeface="Arial" panose="020B0604020202020204" pitchFamily="34" charset="0"/>
                <a:cs typeface="B Mitra" panose="00000400000000000000" pitchFamily="2" charset="-78"/>
              </a:rPr>
              <a:t>نژادپرستانه</a:t>
            </a:r>
            <a:r>
              <a:rPr lang="ar-SA" sz="2000" b="1" dirty="0">
                <a:latin typeface="Arial" panose="020B0604020202020204" pitchFamily="34" charset="0"/>
                <a:cs typeface="B Mitra" panose="00000400000000000000" pitchFamily="2" charset="-78"/>
              </a:rPr>
              <a:t> بودن، </a:t>
            </a:r>
            <a:r>
              <a:rPr lang="ar-SA" sz="2000" b="1" dirty="0">
                <a:solidFill>
                  <a:srgbClr val="FF0000"/>
                </a:solidFill>
                <a:latin typeface="Arial" panose="020B0604020202020204" pitchFamily="34" charset="0"/>
                <a:cs typeface="B Mitra" panose="00000400000000000000" pitchFamily="2" charset="-78"/>
              </a:rPr>
              <a:t>عدم درمان </a:t>
            </a:r>
            <a:r>
              <a:rPr lang="ar-SA" sz="2000" b="1" dirty="0">
                <a:latin typeface="Arial" panose="020B0604020202020204" pitchFamily="34" charset="0"/>
                <a:cs typeface="B Mitra" panose="00000400000000000000" pitchFamily="2" charset="-78"/>
              </a:rPr>
              <a:t>با وجود درمان )</a:t>
            </a:r>
            <a:endParaRPr lang="en-US" sz="2000" b="1" dirty="0">
              <a:latin typeface="Arial" panose="020B0604020202020204" pitchFamily="34" charset="0"/>
              <a:cs typeface="B Mitra" panose="00000400000000000000" pitchFamily="2" charset="-78"/>
            </a:endParaRPr>
          </a:p>
        </p:txBody>
      </p:sp>
    </p:spTree>
    <p:extLst>
      <p:ext uri="{BB962C8B-B14F-4D97-AF65-F5344CB8AC3E}">
        <p14:creationId xmlns:p14="http://schemas.microsoft.com/office/powerpoint/2010/main" val="2057388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2045844" y="50375"/>
            <a:ext cx="6347713" cy="1320800"/>
          </a:xfrm>
        </p:spPr>
        <p:txBody>
          <a:bodyPr>
            <a:normAutofit/>
          </a:bodyPr>
          <a:lstStyle/>
          <a:p>
            <a:pPr algn="ctr">
              <a:defRPr/>
            </a:pPr>
            <a:r>
              <a:rPr lang="fa-IR" sz="4700" dirty="0">
                <a:latin typeface="2  Yagut"/>
              </a:rPr>
              <a:t>مطالعه تاسکجی</a:t>
            </a:r>
            <a:endParaRPr lang="en-US" sz="4700" dirty="0">
              <a:latin typeface="2  Yagut"/>
            </a:endParaRPr>
          </a:p>
        </p:txBody>
      </p:sp>
      <p:sp>
        <p:nvSpPr>
          <p:cNvPr id="25602" name="Rectangle 3"/>
          <p:cNvSpPr>
            <a:spLocks noGrp="1" noChangeArrowheads="1"/>
          </p:cNvSpPr>
          <p:nvPr>
            <p:ph idx="1"/>
          </p:nvPr>
        </p:nvSpPr>
        <p:spPr>
          <a:xfrm>
            <a:off x="2590799" y="990388"/>
            <a:ext cx="6248401" cy="3352800"/>
          </a:xfrm>
        </p:spPr>
        <p:txBody>
          <a:bodyPr>
            <a:normAutofit/>
          </a:bodyPr>
          <a:lstStyle/>
          <a:p>
            <a:pPr algn="r" rtl="1"/>
            <a:r>
              <a:rPr lang="fa-IR" sz="2800" dirty="0">
                <a:latin typeface="Arial" panose="020B0604020202020204" pitchFamily="34" charset="0"/>
                <a:cs typeface="Arial" panose="020B0604020202020204" pitchFamily="34" charset="0"/>
              </a:rPr>
              <a:t>128 نفر در اثر سيفليس و يا عوارض آن جان باختند. </a:t>
            </a:r>
          </a:p>
          <a:p>
            <a:pPr algn="r" rtl="1"/>
            <a:r>
              <a:rPr lang="fa-IR" sz="2800" dirty="0">
                <a:latin typeface="Arial" panose="020B0604020202020204" pitchFamily="34" charset="0"/>
                <a:cs typeface="Arial" panose="020B0604020202020204" pitchFamily="34" charset="0"/>
              </a:rPr>
              <a:t>حد اقل 40 مورد از همسرانشان به سيفليس مبتلا شدند</a:t>
            </a:r>
          </a:p>
          <a:p>
            <a:pPr algn="r" rtl="1"/>
            <a:r>
              <a:rPr lang="fa-IR" sz="2800" dirty="0">
                <a:latin typeface="Arial" panose="020B0604020202020204" pitchFamily="34" charset="0"/>
                <a:cs typeface="Arial" panose="020B0604020202020204" pitchFamily="34" charset="0"/>
              </a:rPr>
              <a:t> 19 کودک با سيفليس مادرزادي بدنيا آمدند</a:t>
            </a:r>
            <a:r>
              <a:rPr lang="en-US" sz="2800" dirty="0">
                <a:latin typeface="Arial" panose="020B0604020202020204" pitchFamily="34" charset="0"/>
                <a:cs typeface="Arial" panose="020B0604020202020204" pitchFamily="34" charset="0"/>
              </a:rPr>
              <a:t>. </a:t>
            </a:r>
          </a:p>
        </p:txBody>
      </p:sp>
      <p:sp>
        <p:nvSpPr>
          <p:cNvPr id="25603" name="Slide Number Placeholder 3"/>
          <p:cNvSpPr>
            <a:spLocks noGrp="1"/>
          </p:cNvSpPr>
          <p:nvPr>
            <p:ph type="sldNum" sz="quarter" idx="12"/>
          </p:nvPr>
        </p:nvSpPr>
        <p:spPr bwMode="auto">
          <a:noFill/>
          <a:ln>
            <a:miter lim="800000"/>
            <a:headEnd/>
            <a:tailEnd/>
          </a:ln>
        </p:spPr>
        <p:txBody>
          <a:bodyPr vert="horz" wrap="square" lIns="91440" tIns="45720" rIns="91440" bIns="45720" numCol="1" rtlCol="0" anchor="ctr" anchorCtr="0" compatLnSpc="1">
            <a:prstTxWarp prst="textNoShape">
              <a:avLst/>
            </a:prstTxWarp>
          </a:bodyPr>
          <a:lstStyle/>
          <a:p>
            <a:fld id="{8A1F931B-A4C0-4227-926E-881EBEC4E309}" type="slidenum">
              <a:rPr lang="ar-SA"/>
              <a:pPr/>
              <a:t>22</a:t>
            </a:fld>
            <a:endParaRPr lang="en-US"/>
          </a:p>
        </p:txBody>
      </p:sp>
      <p:pic>
        <p:nvPicPr>
          <p:cNvPr id="25605" name="Picture 4" descr="pic6"/>
          <p:cNvPicPr>
            <a:picLocks noChangeAspect="1" noChangeArrowheads="1"/>
          </p:cNvPicPr>
          <p:nvPr/>
        </p:nvPicPr>
        <p:blipFill>
          <a:blip r:embed="rId3" cstate="print"/>
          <a:srcRect/>
          <a:stretch>
            <a:fillRect/>
          </a:stretch>
        </p:blipFill>
        <p:spPr bwMode="auto">
          <a:xfrm>
            <a:off x="1524000" y="3962400"/>
            <a:ext cx="4953000" cy="2895600"/>
          </a:xfrm>
          <a:prstGeom prst="rect">
            <a:avLst/>
          </a:prstGeom>
          <a:noFill/>
          <a:ln w="9525">
            <a:noFill/>
            <a:miter lim="800000"/>
            <a:headEnd/>
            <a:tailEnd/>
          </a:ln>
        </p:spPr>
      </p:pic>
    </p:spTree>
    <p:extLst>
      <p:ext uri="{BB962C8B-B14F-4D97-AF65-F5344CB8AC3E}">
        <p14:creationId xmlns:p14="http://schemas.microsoft.com/office/powerpoint/2010/main" val="21202939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616364"/>
            <a:ext cx="9601196" cy="1303867"/>
          </a:xfrm>
        </p:spPr>
        <p:txBody>
          <a:bodyPr>
            <a:normAutofit/>
          </a:bodyPr>
          <a:lstStyle/>
          <a:p>
            <a:pPr algn="ctr"/>
            <a:r>
              <a:rPr lang="fa-IR" b="1" dirty="0">
                <a:cs typeface="B Lotus" panose="00000400000000000000" pitchFamily="2" charset="-78"/>
              </a:rPr>
              <a:t>سوء رفتار </a:t>
            </a:r>
            <a:r>
              <a:rPr lang="fa-IR" b="1" dirty="0" smtClean="0">
                <a:cs typeface="B Lotus" panose="00000400000000000000" pitchFamily="2" charset="-78"/>
              </a:rPr>
              <a:t>پژوهشي امروزه شامل</a:t>
            </a:r>
            <a:r>
              <a:rPr lang="en-US" dirty="0">
                <a:cs typeface="B Lotus" panose="00000400000000000000" pitchFamily="2" charset="-78"/>
              </a:rPr>
              <a:t/>
            </a:r>
            <a:br>
              <a:rPr lang="en-US" dirty="0">
                <a:cs typeface="B Lotus" panose="00000400000000000000" pitchFamily="2" charset="-78"/>
              </a:rPr>
            </a:br>
            <a:endParaRPr lang="en-US" dirty="0">
              <a:cs typeface="B Lotus" panose="00000400000000000000" pitchFamily="2" charset="-78"/>
            </a:endParaRPr>
          </a:p>
        </p:txBody>
      </p:sp>
      <p:sp>
        <p:nvSpPr>
          <p:cNvPr id="3" name="Content Placeholder 2"/>
          <p:cNvSpPr>
            <a:spLocks noGrp="1"/>
          </p:cNvSpPr>
          <p:nvPr>
            <p:ph idx="1"/>
          </p:nvPr>
        </p:nvSpPr>
        <p:spPr>
          <a:xfrm>
            <a:off x="93785" y="1477109"/>
            <a:ext cx="11371384" cy="4564254"/>
          </a:xfrm>
        </p:spPr>
        <p:txBody>
          <a:bodyPr>
            <a:noAutofit/>
          </a:bodyPr>
          <a:lstStyle/>
          <a:p>
            <a:pPr algn="r" rtl="1"/>
            <a:r>
              <a:rPr lang="fa-IR" sz="2800" dirty="0" smtClean="0">
                <a:cs typeface="B Nazanin" panose="00000400000000000000" pitchFamily="2" charset="-78"/>
              </a:rPr>
              <a:t>گزارش </a:t>
            </a:r>
            <a:r>
              <a:rPr lang="fa-IR" sz="2800" dirty="0">
                <a:cs typeface="B Nazanin" panose="00000400000000000000" pitchFamily="2" charset="-78"/>
              </a:rPr>
              <a:t>نادرست آزمايشات، </a:t>
            </a:r>
            <a:endParaRPr lang="fa-IR" sz="2800" dirty="0" smtClean="0">
              <a:cs typeface="B Nazanin" panose="00000400000000000000" pitchFamily="2" charset="-78"/>
            </a:endParaRPr>
          </a:p>
          <a:p>
            <a:pPr algn="r" rtl="1"/>
            <a:r>
              <a:rPr lang="fa-IR" sz="2800" dirty="0" smtClean="0">
                <a:cs typeface="B Nazanin" panose="00000400000000000000" pitchFamily="2" charset="-78"/>
              </a:rPr>
              <a:t>تاثير </a:t>
            </a:r>
            <a:r>
              <a:rPr lang="fa-IR" sz="2800" dirty="0">
                <a:cs typeface="B Nazanin" panose="00000400000000000000" pitchFamily="2" charset="-78"/>
              </a:rPr>
              <a:t>دادن پيش‌‌فرض‌هاي ذهني خود در </a:t>
            </a:r>
            <a:r>
              <a:rPr lang="fa-IR" sz="2800" dirty="0" smtClean="0">
                <a:cs typeface="B Nazanin" panose="00000400000000000000" pitchFamily="2" charset="-78"/>
              </a:rPr>
              <a:t>هنگام انجام پژوهش و </a:t>
            </a:r>
            <a:r>
              <a:rPr lang="fa-IR" sz="2800" dirty="0">
                <a:cs typeface="B Nazanin" panose="00000400000000000000" pitchFamily="2" charset="-78"/>
              </a:rPr>
              <a:t>نتيجه‌گيري و گزارش نادرست </a:t>
            </a:r>
            <a:r>
              <a:rPr lang="fa-IR" sz="2800" dirty="0" smtClean="0">
                <a:cs typeface="B Nazanin" panose="00000400000000000000" pitchFamily="2" charset="-78"/>
              </a:rPr>
              <a:t>نتايج، </a:t>
            </a:r>
          </a:p>
          <a:p>
            <a:pPr algn="r" rtl="1"/>
            <a:r>
              <a:rPr lang="fa-IR" sz="2800" dirty="0" smtClean="0">
                <a:cs typeface="B Nazanin" panose="00000400000000000000" pitchFamily="2" charset="-78"/>
              </a:rPr>
              <a:t>جعل </a:t>
            </a:r>
            <a:r>
              <a:rPr lang="fa-IR" sz="2800" dirty="0">
                <a:cs typeface="B Nazanin" panose="00000400000000000000" pitchFamily="2" charset="-78"/>
              </a:rPr>
              <a:t>و تحريف در گردآوري داده‌ها و </a:t>
            </a:r>
            <a:r>
              <a:rPr lang="fa-IR" sz="2800" dirty="0" smtClean="0">
                <a:cs typeface="B Nazanin" panose="00000400000000000000" pitchFamily="2" charset="-78"/>
              </a:rPr>
              <a:t>داده‌سازي،</a:t>
            </a:r>
          </a:p>
          <a:p>
            <a:pPr algn="r" rtl="1"/>
            <a:r>
              <a:rPr lang="fa-IR" sz="2800" dirty="0" smtClean="0">
                <a:cs typeface="B Nazanin" panose="00000400000000000000" pitchFamily="2" charset="-78"/>
              </a:rPr>
              <a:t>دست کاري </a:t>
            </a:r>
            <a:r>
              <a:rPr lang="fa-IR" sz="2800" dirty="0">
                <a:cs typeface="B Nazanin" panose="00000400000000000000" pitchFamily="2" charset="-78"/>
              </a:rPr>
              <a:t>روش تحقيق و نتايج </a:t>
            </a:r>
            <a:r>
              <a:rPr lang="fa-IR" sz="2800" dirty="0" smtClean="0">
                <a:cs typeface="B Nazanin" panose="00000400000000000000" pitchFamily="2" charset="-78"/>
              </a:rPr>
              <a:t>آماري،</a:t>
            </a:r>
          </a:p>
          <a:p>
            <a:pPr algn="r" rtl="1"/>
            <a:r>
              <a:rPr lang="fa-IR" sz="2800" dirty="0">
                <a:cs typeface="B Nazanin" panose="00000400000000000000" pitchFamily="2" charset="-78"/>
              </a:rPr>
              <a:t>عدم رعايت اصول لازم در تهيه </a:t>
            </a:r>
            <a:r>
              <a:rPr lang="fa-IR" sz="2800" dirty="0" smtClean="0">
                <a:cs typeface="B Nazanin" panose="00000400000000000000" pitchFamily="2" charset="-78"/>
              </a:rPr>
              <a:t>پرسش‌نامه،</a:t>
            </a:r>
            <a:endParaRPr lang="en-US" sz="2800" dirty="0">
              <a:cs typeface="B Nazanin" panose="00000400000000000000" pitchFamily="2" charset="-78"/>
            </a:endParaRPr>
          </a:p>
          <a:p>
            <a:pPr algn="r" rtl="1"/>
            <a:r>
              <a:rPr lang="fa-IR" sz="2800" dirty="0" smtClean="0">
                <a:cs typeface="B Nazanin" panose="00000400000000000000" pitchFamily="2" charset="-78"/>
              </a:rPr>
              <a:t>کپي‌برداري، </a:t>
            </a:r>
          </a:p>
          <a:p>
            <a:pPr algn="r" rtl="1"/>
            <a:r>
              <a:rPr lang="fa-IR" sz="2800" dirty="0" smtClean="0">
                <a:cs typeface="B Nazanin" panose="00000400000000000000" pitchFamily="2" charset="-78"/>
              </a:rPr>
              <a:t>تحليل </a:t>
            </a:r>
            <a:r>
              <a:rPr lang="fa-IR" sz="2800" dirty="0">
                <a:cs typeface="B Nazanin" panose="00000400000000000000" pitchFamily="2" charset="-78"/>
              </a:rPr>
              <a:t>و تفسير </a:t>
            </a:r>
            <a:r>
              <a:rPr lang="fa-IR" sz="2800" dirty="0" smtClean="0">
                <a:cs typeface="B Nazanin" panose="00000400000000000000" pitchFamily="2" charset="-78"/>
              </a:rPr>
              <a:t>جهت‌دار </a:t>
            </a:r>
            <a:r>
              <a:rPr lang="fa-IR" sz="2800" dirty="0">
                <a:cs typeface="B Nazanin" panose="00000400000000000000" pitchFamily="2" charset="-78"/>
              </a:rPr>
              <a:t>و مخدوش کردن </a:t>
            </a:r>
            <a:r>
              <a:rPr lang="fa-IR" sz="2800" dirty="0" smtClean="0">
                <a:cs typeface="B Nazanin" panose="00000400000000000000" pitchFamily="2" charset="-78"/>
              </a:rPr>
              <a:t>نتايج</a:t>
            </a:r>
            <a:endParaRPr lang="en-US" sz="2800" dirty="0">
              <a:cs typeface="B Nazanin" panose="00000400000000000000" pitchFamily="2" charset="-78"/>
            </a:endParaRPr>
          </a:p>
          <a:p>
            <a:pPr algn="r" rtl="1"/>
            <a:endParaRPr lang="en-US" sz="2800" dirty="0">
              <a:cs typeface="B Nazanin" panose="00000400000000000000" pitchFamily="2" charset="-78"/>
            </a:endParaRPr>
          </a:p>
        </p:txBody>
      </p:sp>
    </p:spTree>
    <p:extLst>
      <p:ext uri="{BB962C8B-B14F-4D97-AF65-F5344CB8AC3E}">
        <p14:creationId xmlns:p14="http://schemas.microsoft.com/office/powerpoint/2010/main" val="2330864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756586"/>
          </a:xfrm>
        </p:spPr>
        <p:txBody>
          <a:bodyPr/>
          <a:lstStyle/>
          <a:p>
            <a:pPr algn="ctr"/>
            <a:r>
              <a:rPr lang="fa-IR" dirty="0" smtClean="0">
                <a:solidFill>
                  <a:srgbClr val="FF0000"/>
                </a:solidFill>
              </a:rPr>
              <a:t>حساسیت پژوهش های بالینی</a:t>
            </a:r>
            <a:endParaRPr lang="fa-IR" dirty="0">
              <a:solidFill>
                <a:srgbClr val="FF0000"/>
              </a:solidFill>
            </a:endParaRPr>
          </a:p>
        </p:txBody>
      </p:sp>
      <p:sp>
        <p:nvSpPr>
          <p:cNvPr id="3" name="Content Placeholder 2"/>
          <p:cNvSpPr>
            <a:spLocks noGrp="1"/>
          </p:cNvSpPr>
          <p:nvPr>
            <p:ph idx="1"/>
          </p:nvPr>
        </p:nvSpPr>
        <p:spPr>
          <a:xfrm>
            <a:off x="360607" y="1737360"/>
            <a:ext cx="11062953" cy="4131734"/>
          </a:xfrm>
        </p:spPr>
        <p:txBody>
          <a:bodyPr>
            <a:noAutofit/>
          </a:bodyPr>
          <a:lstStyle/>
          <a:p>
            <a:pPr>
              <a:buFont typeface="Arial" panose="020B0604020202020204" pitchFamily="34" charset="0"/>
              <a:buChar char="•"/>
            </a:pPr>
            <a:r>
              <a:rPr lang="fa-IR" sz="3600" dirty="0" smtClean="0">
                <a:solidFill>
                  <a:schemeClr val="bg2">
                    <a:lumMod val="50000"/>
                  </a:schemeClr>
                </a:solidFill>
              </a:rPr>
              <a:t>مداخله آزمایشی روی انسان</a:t>
            </a:r>
          </a:p>
          <a:p>
            <a:pPr>
              <a:buFont typeface="Arial" panose="020B0604020202020204" pitchFamily="34" charset="0"/>
              <a:buChar char="•"/>
            </a:pPr>
            <a:r>
              <a:rPr lang="fa-IR" sz="3600" dirty="0" smtClean="0">
                <a:solidFill>
                  <a:schemeClr val="bg2">
                    <a:lumMod val="50000"/>
                  </a:schemeClr>
                </a:solidFill>
              </a:rPr>
              <a:t>مسأله سود</a:t>
            </a:r>
          </a:p>
          <a:p>
            <a:pPr>
              <a:buFont typeface="Arial" panose="020B0604020202020204" pitchFamily="34" charset="0"/>
              <a:buChar char="•"/>
            </a:pPr>
            <a:r>
              <a:rPr lang="fa-IR" sz="3600" dirty="0" smtClean="0">
                <a:solidFill>
                  <a:schemeClr val="bg2">
                    <a:lumMod val="50000"/>
                  </a:schemeClr>
                </a:solidFill>
              </a:rPr>
              <a:t>استاندارد طلایی در ارزیابی اثربخشی و بی خطر بودن مداخلات درمانی</a:t>
            </a:r>
          </a:p>
          <a:p>
            <a:pPr>
              <a:buFont typeface="Arial" panose="020B0604020202020204" pitchFamily="34" charset="0"/>
              <a:buChar char="•"/>
            </a:pPr>
            <a:r>
              <a:rPr lang="fa-IR" sz="3600" dirty="0" smtClean="0">
                <a:solidFill>
                  <a:schemeClr val="bg2">
                    <a:lumMod val="50000"/>
                  </a:schemeClr>
                </a:solidFill>
              </a:rPr>
              <a:t>متدولوژی خاص (تخصیص تصادفی، وجود گروه کنترل، دارونما، کورسازی)</a:t>
            </a:r>
          </a:p>
        </p:txBody>
      </p:sp>
    </p:spTree>
    <p:extLst>
      <p:ext uri="{BB962C8B-B14F-4D97-AF65-F5344CB8AC3E}">
        <p14:creationId xmlns:p14="http://schemas.microsoft.com/office/powerpoint/2010/main" val="28062884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rgbClr val="FF0000"/>
                </a:solidFill>
              </a:rPr>
              <a:t>مسائل اخلاقی در کارآزمایی بالینی</a:t>
            </a:r>
            <a:endParaRPr lang="fa-IR"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buFont typeface="Arial" panose="020B0604020202020204" pitchFamily="34" charset="0"/>
              <a:buChar char="•"/>
            </a:pPr>
            <a:r>
              <a:rPr lang="fa-IR" sz="3600" b="1" dirty="0" smtClean="0">
                <a:solidFill>
                  <a:srgbClr val="7030A0"/>
                </a:solidFill>
              </a:rPr>
              <a:t>رعایت استانداردهای </a:t>
            </a:r>
            <a:r>
              <a:rPr lang="en-US" sz="3600" b="1" dirty="0" smtClean="0">
                <a:solidFill>
                  <a:srgbClr val="7030A0"/>
                </a:solidFill>
              </a:rPr>
              <a:t>GCP</a:t>
            </a:r>
          </a:p>
          <a:p>
            <a:pPr>
              <a:buFont typeface="Arial" panose="020B0604020202020204" pitchFamily="34" charset="0"/>
              <a:buChar char="•"/>
            </a:pPr>
            <a:r>
              <a:rPr lang="en-US" sz="3600" dirty="0" smtClean="0">
                <a:solidFill>
                  <a:schemeClr val="bg2">
                    <a:lumMod val="50000"/>
                  </a:schemeClr>
                </a:solidFill>
              </a:rPr>
              <a:t>GCP</a:t>
            </a:r>
            <a:r>
              <a:rPr lang="fa-IR" sz="3600" dirty="0" smtClean="0">
                <a:solidFill>
                  <a:schemeClr val="bg2">
                    <a:lumMod val="50000"/>
                  </a:schemeClr>
                </a:solidFill>
              </a:rPr>
              <a:t> استاندارد بین المللی کارآزمایی بالینی بر روی انسان</a:t>
            </a:r>
          </a:p>
          <a:p>
            <a:pPr>
              <a:buFont typeface="Arial" panose="020B0604020202020204" pitchFamily="34" charset="0"/>
              <a:buChar char="•"/>
            </a:pPr>
            <a:r>
              <a:rPr lang="fa-IR" sz="3600" dirty="0" smtClean="0">
                <a:solidFill>
                  <a:schemeClr val="bg2">
                    <a:lumMod val="50000"/>
                  </a:schemeClr>
                </a:solidFill>
              </a:rPr>
              <a:t>تضمین کیفیت علمی و اخلاقی مطالعه</a:t>
            </a:r>
          </a:p>
          <a:p>
            <a:pPr>
              <a:buFont typeface="Arial" panose="020B0604020202020204" pitchFamily="34" charset="0"/>
              <a:buChar char="•"/>
            </a:pPr>
            <a:r>
              <a:rPr lang="fa-IR" sz="3600" dirty="0" smtClean="0">
                <a:solidFill>
                  <a:schemeClr val="bg2">
                    <a:lumMod val="50000"/>
                  </a:schemeClr>
                </a:solidFill>
              </a:rPr>
              <a:t>انجام کارآزمایی با کیفیت</a:t>
            </a:r>
          </a:p>
          <a:p>
            <a:pPr>
              <a:buFont typeface="Arial" panose="020B0604020202020204" pitchFamily="34" charset="0"/>
              <a:buChar char="•"/>
            </a:pPr>
            <a:r>
              <a:rPr lang="fa-IR" sz="3600" dirty="0" smtClean="0">
                <a:solidFill>
                  <a:schemeClr val="bg2">
                    <a:lumMod val="50000"/>
                  </a:schemeClr>
                </a:solidFill>
              </a:rPr>
              <a:t>تاکید بیشتر بر مکتوب سازی مطالعه، تهیه پروتکل مطالعه</a:t>
            </a:r>
          </a:p>
          <a:p>
            <a:pPr>
              <a:buFont typeface="Arial" panose="020B0604020202020204" pitchFamily="34" charset="0"/>
              <a:buChar char="•"/>
            </a:pPr>
            <a:r>
              <a:rPr lang="fa-IR" sz="3600" dirty="0" smtClean="0">
                <a:solidFill>
                  <a:schemeClr val="bg2">
                    <a:lumMod val="50000"/>
                  </a:schemeClr>
                </a:solidFill>
              </a:rPr>
              <a:t>ثبت در </a:t>
            </a:r>
            <a:r>
              <a:rPr lang="en-US" sz="3600" dirty="0" smtClean="0">
                <a:solidFill>
                  <a:schemeClr val="bg2">
                    <a:lumMod val="50000"/>
                  </a:schemeClr>
                </a:solidFill>
              </a:rPr>
              <a:t>IRCT</a:t>
            </a:r>
            <a:endParaRPr lang="fa-IR" sz="3600" dirty="0" smtClean="0">
              <a:solidFill>
                <a:schemeClr val="bg2">
                  <a:lumMod val="50000"/>
                </a:schemeClr>
              </a:solidFill>
            </a:endParaRPr>
          </a:p>
          <a:p>
            <a:pPr>
              <a:buFont typeface="Arial" panose="020B0604020202020204" pitchFamily="34" charset="0"/>
              <a:buChar char="•"/>
            </a:pPr>
            <a:endParaRPr lang="fa-IR" sz="3600" dirty="0">
              <a:solidFill>
                <a:schemeClr val="bg2">
                  <a:lumMod val="50000"/>
                </a:schemeClr>
              </a:solidFill>
            </a:endParaRPr>
          </a:p>
        </p:txBody>
      </p:sp>
    </p:spTree>
    <p:extLst>
      <p:ext uri="{BB962C8B-B14F-4D97-AF65-F5344CB8AC3E}">
        <p14:creationId xmlns:p14="http://schemas.microsoft.com/office/powerpoint/2010/main" val="30144696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سه رکن ساختار نظارت بر مطالعات بالینی</a:t>
            </a:r>
            <a:endParaRPr lang="fa-IR"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fa-IR" sz="5400" dirty="0" smtClean="0"/>
              <a:t>سازمان غذا و دارو</a:t>
            </a:r>
          </a:p>
          <a:p>
            <a:pPr>
              <a:buFont typeface="Arial" panose="020B0604020202020204" pitchFamily="34" charset="0"/>
              <a:buChar char="•"/>
            </a:pPr>
            <a:r>
              <a:rPr lang="fa-IR" sz="5400" dirty="0" smtClean="0"/>
              <a:t>کمیته ملی اخلاق در پژوهش های زیست پزشکی</a:t>
            </a:r>
          </a:p>
          <a:p>
            <a:pPr>
              <a:buFont typeface="Arial" panose="020B0604020202020204" pitchFamily="34" charset="0"/>
              <a:buChar char="•"/>
            </a:pPr>
            <a:r>
              <a:rPr lang="en-US" sz="5400" dirty="0" smtClean="0"/>
              <a:t>IRCT</a:t>
            </a:r>
            <a:endParaRPr lang="fa-IR" sz="5400" dirty="0" smtClean="0"/>
          </a:p>
          <a:p>
            <a:pPr>
              <a:buFont typeface="Arial" panose="020B0604020202020204" pitchFamily="34" charset="0"/>
              <a:buChar char="•"/>
            </a:pPr>
            <a:endParaRPr lang="fa-IR" sz="5400" dirty="0"/>
          </a:p>
        </p:txBody>
      </p:sp>
    </p:spTree>
    <p:extLst>
      <p:ext uri="{BB962C8B-B14F-4D97-AF65-F5344CB8AC3E}">
        <p14:creationId xmlns:p14="http://schemas.microsoft.com/office/powerpoint/2010/main" val="1229959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1624084" y="2133600"/>
            <a:ext cx="9880528" cy="3777622"/>
          </a:xfrm>
        </p:spPr>
        <p:txBody>
          <a:bodyPr>
            <a:normAutofit/>
          </a:bodyPr>
          <a:lstStyle/>
          <a:p>
            <a:pPr>
              <a:buFont typeface="Arial" panose="020B0604020202020204" pitchFamily="34" charset="0"/>
              <a:buChar char="•"/>
            </a:pPr>
            <a:r>
              <a:rPr lang="fa-IR" sz="4400" b="1" dirty="0">
                <a:solidFill>
                  <a:schemeClr val="tx1"/>
                </a:solidFill>
                <a:cs typeface="B Compset" panose="00000400000000000000" pitchFamily="2" charset="-78"/>
              </a:rPr>
              <a:t>مداخلات درمانی زمانی در مردم مورد استفاده قرار می گیرد که شواهد کافی به نفع اثربخشی و عدم عوارض آن با کارآزمایی بالینی درست (منطبق بر اصول بهینه انجام مطالعات بالینی) وجود داشته باشد.</a:t>
            </a:r>
          </a:p>
          <a:p>
            <a:endParaRPr lang="fa-IR" sz="4400" b="1" dirty="0">
              <a:solidFill>
                <a:schemeClr val="tx1"/>
              </a:solidFill>
              <a:cs typeface="B Compset" panose="00000400000000000000" pitchFamily="2" charset="-78"/>
            </a:endParaRPr>
          </a:p>
        </p:txBody>
      </p:sp>
    </p:spTree>
    <p:extLst>
      <p:ext uri="{BB962C8B-B14F-4D97-AF65-F5344CB8AC3E}">
        <p14:creationId xmlns:p14="http://schemas.microsoft.com/office/powerpoint/2010/main" val="2308886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cs typeface="B Nazanin" panose="00000400000000000000" pitchFamily="2" charset="-78"/>
              </a:rPr>
              <a:t>بيانيه </a:t>
            </a:r>
            <a:r>
              <a:rPr lang="fa-IR" b="1" dirty="0" smtClean="0">
                <a:solidFill>
                  <a:srgbClr val="FF0000"/>
                </a:solidFill>
                <a:cs typeface="B Nazanin" panose="00000400000000000000" pitchFamily="2" charset="-78"/>
              </a:rPr>
              <a:t>نورنبرگ</a:t>
            </a:r>
            <a:endParaRPr lang="en-US" dirty="0"/>
          </a:p>
        </p:txBody>
      </p:sp>
      <p:sp>
        <p:nvSpPr>
          <p:cNvPr id="3" name="Content Placeholder 2"/>
          <p:cNvSpPr>
            <a:spLocks noGrp="1"/>
          </p:cNvSpPr>
          <p:nvPr>
            <p:ph idx="1"/>
          </p:nvPr>
        </p:nvSpPr>
        <p:spPr/>
        <p:txBody>
          <a:bodyPr>
            <a:noAutofit/>
          </a:bodyPr>
          <a:lstStyle/>
          <a:p>
            <a:pPr algn="r" rtl="1"/>
            <a:r>
              <a:rPr lang="fa-IR" sz="2800" b="1" dirty="0">
                <a:cs typeface="B Nazanin" panose="00000400000000000000" pitchFamily="2" charset="-78"/>
              </a:rPr>
              <a:t>اولين گام براي تدوين اخلاق پژوهش است که در سال 1947 در سازمان ملل تصويب شد:</a:t>
            </a:r>
          </a:p>
          <a:p>
            <a:pPr marL="514350" indent="-514350" algn="r" rtl="1">
              <a:buFont typeface="+mj-lt"/>
              <a:buAutoNum type="arabicPeriod"/>
            </a:pPr>
            <a:r>
              <a:rPr lang="fa-IR" sz="2800" b="1" dirty="0">
                <a:cs typeface="B Nazanin" panose="00000400000000000000" pitchFamily="2" charset="-78"/>
              </a:rPr>
              <a:t>ضرورت توجه به رضایت آگاهانه داوطلبانه</a:t>
            </a:r>
          </a:p>
          <a:p>
            <a:pPr marL="514350" indent="-514350" algn="r" rtl="1">
              <a:buFont typeface="+mj-lt"/>
              <a:buAutoNum type="arabicPeriod"/>
            </a:pPr>
            <a:r>
              <a:rPr lang="fa-IR" sz="2800" b="1" dirty="0">
                <a:cs typeface="B Nazanin" panose="00000400000000000000" pitchFamily="2" charset="-78"/>
              </a:rPr>
              <a:t>توجه به سودمندی مطالعه</a:t>
            </a:r>
          </a:p>
          <a:p>
            <a:pPr marL="514350" indent="-514350" algn="r" rtl="1">
              <a:buFont typeface="+mj-lt"/>
              <a:buAutoNum type="arabicPeriod"/>
            </a:pPr>
            <a:r>
              <a:rPr lang="fa-IR" sz="2800" b="1" dirty="0">
                <a:cs typeface="B Nazanin" panose="00000400000000000000" pitchFamily="2" charset="-78"/>
              </a:rPr>
              <a:t>مبتنی بودن بر مبانی علمی و تجربیات قبلی</a:t>
            </a:r>
          </a:p>
          <a:p>
            <a:pPr marL="514350" indent="-514350" algn="r" rtl="1">
              <a:buFont typeface="+mj-lt"/>
              <a:buAutoNum type="arabicPeriod"/>
            </a:pPr>
            <a:r>
              <a:rPr lang="fa-IR" sz="2800" b="1" dirty="0">
                <a:cs typeface="B Nazanin" panose="00000400000000000000" pitchFamily="2" charset="-78"/>
              </a:rPr>
              <a:t>اجتناب از آزار و اذیت جسمی و روانی</a:t>
            </a:r>
          </a:p>
          <a:p>
            <a:endParaRPr lang="en-US" sz="2800" b="1" dirty="0"/>
          </a:p>
        </p:txBody>
      </p:sp>
    </p:spTree>
    <p:extLst>
      <p:ext uri="{BB962C8B-B14F-4D97-AF65-F5344CB8AC3E}">
        <p14:creationId xmlns:p14="http://schemas.microsoft.com/office/powerpoint/2010/main" val="9772168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cs typeface="B Nazanin" panose="00000400000000000000" pitchFamily="2" charset="-78"/>
              </a:rPr>
              <a:t>بيانيه نورنبرگ</a:t>
            </a:r>
            <a:endParaRPr lang="en-US" dirty="0"/>
          </a:p>
        </p:txBody>
      </p:sp>
      <p:sp>
        <p:nvSpPr>
          <p:cNvPr id="3" name="Content Placeholder 2"/>
          <p:cNvSpPr>
            <a:spLocks noGrp="1"/>
          </p:cNvSpPr>
          <p:nvPr>
            <p:ph idx="1"/>
          </p:nvPr>
        </p:nvSpPr>
        <p:spPr/>
        <p:txBody>
          <a:bodyPr/>
          <a:lstStyle/>
          <a:p>
            <a:pPr marL="0" indent="0" algn="r" rtl="1">
              <a:buNone/>
            </a:pPr>
            <a:r>
              <a:rPr lang="fa-IR" sz="2800" b="1" dirty="0" smtClean="0">
                <a:cs typeface="B Nazanin" panose="00000400000000000000" pitchFamily="2" charset="-78"/>
              </a:rPr>
              <a:t>5- نداشتن </a:t>
            </a:r>
            <a:r>
              <a:rPr lang="fa-IR" sz="2800" b="1" dirty="0">
                <a:cs typeface="B Nazanin" panose="00000400000000000000" pitchFamily="2" charset="-78"/>
              </a:rPr>
              <a:t>خطر مرگ یا معلولیت</a:t>
            </a:r>
          </a:p>
          <a:p>
            <a:pPr marL="0" indent="0" algn="r" rtl="1">
              <a:buNone/>
            </a:pPr>
            <a:r>
              <a:rPr lang="fa-IR" sz="2800" b="1" dirty="0" smtClean="0">
                <a:cs typeface="B Nazanin" panose="00000400000000000000" pitchFamily="2" charset="-78"/>
              </a:rPr>
              <a:t>6- تناسب </a:t>
            </a:r>
            <a:r>
              <a:rPr lang="fa-IR" sz="2800" b="1" dirty="0">
                <a:cs typeface="B Nazanin" panose="00000400000000000000" pitchFamily="2" charset="-78"/>
              </a:rPr>
              <a:t>خطر احتمالی با اهمیت پژوهش</a:t>
            </a:r>
          </a:p>
          <a:p>
            <a:pPr marL="0" indent="0" algn="r" rtl="1">
              <a:buNone/>
            </a:pPr>
            <a:r>
              <a:rPr lang="fa-IR" sz="2800" b="1" dirty="0" smtClean="0">
                <a:cs typeface="B Nazanin" panose="00000400000000000000" pitchFamily="2" charset="-78"/>
              </a:rPr>
              <a:t>7- محافظت </a:t>
            </a:r>
            <a:r>
              <a:rPr lang="fa-IR" sz="2800" b="1" dirty="0">
                <a:cs typeface="B Nazanin" panose="00000400000000000000" pitchFamily="2" charset="-78"/>
              </a:rPr>
              <a:t>از شرکت کنندگان در مطالعه در مقابل خطرات احتمالی</a:t>
            </a:r>
          </a:p>
          <a:p>
            <a:pPr marL="0" indent="0" algn="r" rtl="1">
              <a:buNone/>
            </a:pPr>
            <a:r>
              <a:rPr lang="fa-IR" sz="2800" b="1" dirty="0" smtClean="0">
                <a:cs typeface="B Nazanin" panose="00000400000000000000" pitchFamily="2" charset="-78"/>
              </a:rPr>
              <a:t>8- انجام </a:t>
            </a:r>
            <a:r>
              <a:rPr lang="fa-IR" sz="2800" b="1" dirty="0">
                <a:cs typeface="B Nazanin" panose="00000400000000000000" pitchFamily="2" charset="-78"/>
              </a:rPr>
              <a:t>مطالعه توسط پژوهشگران با  صلاحیت علمی و اخلاقی لازم</a:t>
            </a:r>
          </a:p>
          <a:p>
            <a:pPr marL="0" indent="0" algn="r" rtl="1">
              <a:buNone/>
            </a:pPr>
            <a:r>
              <a:rPr lang="fa-IR" sz="2800" b="1" dirty="0" smtClean="0">
                <a:cs typeface="B Nazanin" panose="00000400000000000000" pitchFamily="2" charset="-78"/>
              </a:rPr>
              <a:t>9- امکان </a:t>
            </a:r>
            <a:r>
              <a:rPr lang="fa-IR" sz="2800" b="1" dirty="0">
                <a:cs typeface="B Nazanin" panose="00000400000000000000" pitchFamily="2" charset="-78"/>
              </a:rPr>
              <a:t>خروج افراد از پژوهش</a:t>
            </a:r>
          </a:p>
          <a:p>
            <a:pPr algn="r" rtl="1"/>
            <a:endParaRPr lang="en-US" b="1" dirty="0">
              <a:cs typeface="B Mitra" panose="00000400000000000000" pitchFamily="2" charset="-78"/>
            </a:endParaRPr>
          </a:p>
          <a:p>
            <a:endParaRPr lang="en-US" b="1" dirty="0">
              <a:cs typeface="B Mitra" panose="00000400000000000000" pitchFamily="2" charset="-78"/>
            </a:endParaRPr>
          </a:p>
          <a:p>
            <a:endParaRPr lang="en-US" b="1" dirty="0"/>
          </a:p>
        </p:txBody>
      </p:sp>
    </p:spTree>
    <p:extLst>
      <p:ext uri="{BB962C8B-B14F-4D97-AF65-F5344CB8AC3E}">
        <p14:creationId xmlns:p14="http://schemas.microsoft.com/office/powerpoint/2010/main" val="2488096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fa-IR" sz="4800" dirty="0" smtClean="0">
                <a:cs typeface="B Mitra" panose="00000400000000000000" pitchFamily="2" charset="-78"/>
              </a:rPr>
              <a:t>به هیچ وجه نباید سلامت مردم فدای گسترش دانش گردد.</a:t>
            </a:r>
          </a:p>
          <a:p>
            <a:r>
              <a:rPr lang="fa-IR" sz="4800" dirty="0" smtClean="0">
                <a:cs typeface="B Mitra" panose="00000400000000000000" pitchFamily="2" charset="-78"/>
              </a:rPr>
              <a:t>سلامت مردم بر منافع حاصل از تحقیق اولویت دارد.</a:t>
            </a:r>
            <a:endParaRPr lang="en-US" sz="4800" dirty="0">
              <a:cs typeface="B Mitra" panose="00000400000000000000" pitchFamily="2" charset="-78"/>
            </a:endParaRPr>
          </a:p>
        </p:txBody>
      </p:sp>
    </p:spTree>
    <p:extLst>
      <p:ext uri="{BB962C8B-B14F-4D97-AF65-F5344CB8AC3E}">
        <p14:creationId xmlns:p14="http://schemas.microsoft.com/office/powerpoint/2010/main" val="32530462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cs typeface="B Nazanin" panose="00000400000000000000" pitchFamily="2" charset="-78"/>
              </a:rPr>
              <a:t>بيانيه </a:t>
            </a:r>
            <a:r>
              <a:rPr lang="fa-IR" b="1" dirty="0" smtClean="0">
                <a:solidFill>
                  <a:srgbClr val="FF0000"/>
                </a:solidFill>
                <a:cs typeface="B Nazanin" panose="00000400000000000000" pitchFamily="2" charset="-78"/>
              </a:rPr>
              <a:t>هلسينکي</a:t>
            </a:r>
            <a:endParaRPr lang="en-US" dirty="0"/>
          </a:p>
        </p:txBody>
      </p:sp>
      <p:sp>
        <p:nvSpPr>
          <p:cNvPr id="3" name="Content Placeholder 2"/>
          <p:cNvSpPr>
            <a:spLocks noGrp="1"/>
          </p:cNvSpPr>
          <p:nvPr>
            <p:ph idx="1"/>
          </p:nvPr>
        </p:nvSpPr>
        <p:spPr/>
        <p:txBody>
          <a:bodyPr>
            <a:normAutofit/>
          </a:bodyPr>
          <a:lstStyle/>
          <a:p>
            <a:pPr algn="r" rtl="1"/>
            <a:r>
              <a:rPr lang="fa-IR" sz="3600" dirty="0" smtClean="0">
                <a:cs typeface="B Nazanin" panose="00000400000000000000" pitchFamily="2" charset="-78"/>
              </a:rPr>
              <a:t>در </a:t>
            </a:r>
            <a:r>
              <a:rPr lang="fa-IR" sz="3600" dirty="0">
                <a:cs typeface="B Nazanin" panose="00000400000000000000" pitchFamily="2" charset="-78"/>
              </a:rPr>
              <a:t>سال 1964 توسط مجمع جهاني پزشکي در فنلاند صادر شد. در سال 1975 ، 2000 ، 2004 </a:t>
            </a:r>
            <a:r>
              <a:rPr lang="fa-IR" sz="3600" dirty="0" smtClean="0">
                <a:cs typeface="B Nazanin" panose="00000400000000000000" pitchFamily="2" charset="-78"/>
              </a:rPr>
              <a:t>، 2008 و 2013مرتباً </a:t>
            </a:r>
            <a:r>
              <a:rPr lang="fa-IR" sz="3600" dirty="0">
                <a:cs typeface="B Nazanin" panose="00000400000000000000" pitchFamily="2" charset="-78"/>
              </a:rPr>
              <a:t>مورد تجديد نظر قرار گرفته است. </a:t>
            </a:r>
          </a:p>
          <a:p>
            <a:pPr algn="r" rtl="1"/>
            <a:endParaRPr lang="en-US" sz="3600" dirty="0"/>
          </a:p>
        </p:txBody>
      </p:sp>
    </p:spTree>
    <p:extLst>
      <p:ext uri="{BB962C8B-B14F-4D97-AF65-F5344CB8AC3E}">
        <p14:creationId xmlns:p14="http://schemas.microsoft.com/office/powerpoint/2010/main" val="21762158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962401" y="533401"/>
            <a:ext cx="6353175" cy="868363"/>
          </a:xfrm>
        </p:spPr>
        <p:txBody>
          <a:bodyPr/>
          <a:lstStyle/>
          <a:p>
            <a:pPr algn="r"/>
            <a:endParaRPr lang="fa-IR" altLang="en-US" sz="2500" b="1" dirty="0">
              <a:cs typeface="B Nazanin" panose="00000400000000000000" pitchFamily="2" charset="-78"/>
            </a:endParaRPr>
          </a:p>
        </p:txBody>
      </p:sp>
      <p:sp>
        <p:nvSpPr>
          <p:cNvPr id="22531" name="TextBox 9"/>
          <p:cNvSpPr txBox="1">
            <a:spLocks noChangeArrowheads="1"/>
          </p:cNvSpPr>
          <p:nvPr/>
        </p:nvSpPr>
        <p:spPr bwMode="auto">
          <a:xfrm>
            <a:off x="1828800" y="1449388"/>
            <a:ext cx="902117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cs typeface="Times New Roman" panose="02020603050405020304" pitchFamily="18" charset="0"/>
              </a:defRPr>
            </a:lvl5pPr>
            <a:lvl6pPr marL="25146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algn="l" rtl="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just" rtl="1" eaLnBrk="1" hangingPunct="1">
              <a:buFontTx/>
              <a:buChar char="•"/>
            </a:pPr>
            <a:r>
              <a:rPr lang="fa-IR" altLang="en-US" sz="3600" b="1" dirty="0" smtClean="0">
                <a:cs typeface="B Lotus" panose="00000400000000000000" pitchFamily="2" charset="-78"/>
              </a:rPr>
              <a:t>تشکیل کمیته ملی اخلاق سال 1377</a:t>
            </a:r>
          </a:p>
          <a:p>
            <a:pPr algn="just" rtl="1" eaLnBrk="1" hangingPunct="1">
              <a:buFontTx/>
              <a:buChar char="•"/>
            </a:pPr>
            <a:r>
              <a:rPr lang="fa-IR" altLang="en-US" sz="3600" b="1" dirty="0" smtClean="0">
                <a:cs typeface="B Lotus" panose="00000400000000000000" pitchFamily="2" charset="-78"/>
              </a:rPr>
              <a:t>تدوین </a:t>
            </a:r>
            <a:r>
              <a:rPr lang="fa-IR" altLang="en-US" sz="3600" b="1" dirty="0">
                <a:cs typeface="B Lotus" panose="00000400000000000000" pitchFamily="2" charset="-78"/>
              </a:rPr>
              <a:t>آئین نامه کمیته‌های اخلاق در پژوهش‌های علوم پزشکی در سال 1378 با بهره‌گیری از بیانیه‌ها و دستورالعمل‌های بین المللی و تطبیق آن با شرع مقدس </a:t>
            </a:r>
            <a:r>
              <a:rPr lang="fa-IR" altLang="en-US" sz="3600" b="1" dirty="0" smtClean="0">
                <a:cs typeface="B Lotus" panose="00000400000000000000" pitchFamily="2" charset="-78"/>
              </a:rPr>
              <a:t>اسلام</a:t>
            </a:r>
          </a:p>
          <a:p>
            <a:pPr algn="just" rtl="1" eaLnBrk="1" hangingPunct="1">
              <a:buFontTx/>
              <a:buChar char="•"/>
            </a:pPr>
            <a:r>
              <a:rPr lang="fa-IR" altLang="en-US" sz="3600" b="1" dirty="0" smtClean="0">
                <a:cs typeface="B Lotus" panose="00000400000000000000" pitchFamily="2" charset="-78"/>
              </a:rPr>
              <a:t>تشکیل کمیته های اخلاق در دانشگاه علوم پزشکی 1378</a:t>
            </a:r>
            <a:endParaRPr lang="fa-IR" altLang="en-US" sz="3600" b="1" dirty="0">
              <a:cs typeface="B Lotus" panose="00000400000000000000" pitchFamily="2" charset="-78"/>
            </a:endParaRPr>
          </a:p>
          <a:p>
            <a:pPr algn="just" rtl="1" eaLnBrk="1" hangingPunct="1">
              <a:buFontTx/>
              <a:buChar char="•"/>
            </a:pPr>
            <a:endParaRPr lang="fa-IR" altLang="en-US" sz="3600" b="1" dirty="0">
              <a:cs typeface="B Lotus" panose="00000400000000000000" pitchFamily="2" charset="-78"/>
            </a:endParaRPr>
          </a:p>
          <a:p>
            <a:pPr algn="just" rtl="1" eaLnBrk="1" hangingPunct="1">
              <a:buFontTx/>
              <a:buChar char="•"/>
            </a:pPr>
            <a:endParaRPr lang="fa-IR" altLang="en-US" sz="3600" b="1" dirty="0">
              <a:cs typeface="B Lotus" panose="00000400000000000000" pitchFamily="2" charset="-78"/>
            </a:endParaRPr>
          </a:p>
          <a:p>
            <a:pPr algn="just" rtl="1" eaLnBrk="1" hangingPunct="1">
              <a:buFontTx/>
              <a:buChar char="•"/>
            </a:pPr>
            <a:endParaRPr lang="fa-IR" altLang="en-US" sz="3600" b="1" dirty="0">
              <a:cs typeface="B Lotus" panose="00000400000000000000" pitchFamily="2" charset="-78"/>
            </a:endParaRPr>
          </a:p>
        </p:txBody>
      </p:sp>
    </p:spTree>
    <p:extLst>
      <p:ext uri="{BB962C8B-B14F-4D97-AF65-F5344CB8AC3E}">
        <p14:creationId xmlns:p14="http://schemas.microsoft.com/office/powerpoint/2010/main" val="1471596387"/>
      </p:ext>
    </p:extLst>
  </p:cSld>
  <p:clrMapOvr>
    <a:masterClrMapping/>
  </p:clrMapOvr>
  <p:transition spd="med">
    <p:wedg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کمیته های اخلاق</a:t>
            </a:r>
            <a:endParaRPr lang="fa-IR" dirty="0"/>
          </a:p>
        </p:txBody>
      </p:sp>
      <p:sp>
        <p:nvSpPr>
          <p:cNvPr id="3" name="Content Placeholder 2"/>
          <p:cNvSpPr>
            <a:spLocks noGrp="1"/>
          </p:cNvSpPr>
          <p:nvPr>
            <p:ph idx="1"/>
          </p:nvPr>
        </p:nvSpPr>
        <p:spPr>
          <a:xfrm>
            <a:off x="1282890" y="2133600"/>
            <a:ext cx="10399594" cy="3777622"/>
          </a:xfrm>
        </p:spPr>
        <p:txBody>
          <a:bodyPr>
            <a:normAutofit/>
          </a:bodyPr>
          <a:lstStyle/>
          <a:p>
            <a:r>
              <a:rPr lang="fa-IR" sz="3200" dirty="0" smtClean="0"/>
              <a:t>نظارت بر پژوهش های زیست پزشکی</a:t>
            </a:r>
          </a:p>
          <a:p>
            <a:r>
              <a:rPr lang="fa-IR" sz="3200" dirty="0" smtClean="0"/>
              <a:t>این نظارت در تمام مراحل انجام پژوهش</a:t>
            </a:r>
          </a:p>
          <a:p>
            <a:r>
              <a:rPr lang="fa-IR" sz="3200" dirty="0" smtClean="0"/>
              <a:t>آثار پژوهشی که مصوبه اخلاقی نداشته باشد فاقد اعتبار، غیر قابل استناد، غیر قابل انتشار است.</a:t>
            </a:r>
          </a:p>
          <a:p>
            <a:endParaRPr lang="fa-IR" sz="3200" dirty="0"/>
          </a:p>
        </p:txBody>
      </p:sp>
    </p:spTree>
    <p:extLst>
      <p:ext uri="{BB962C8B-B14F-4D97-AF65-F5344CB8AC3E}">
        <p14:creationId xmlns:p14="http://schemas.microsoft.com/office/powerpoint/2010/main" val="30189311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2"/>
          <p:cNvSpPr>
            <a:spLocks noGrp="1"/>
          </p:cNvSpPr>
          <p:nvPr>
            <p:ph type="title"/>
          </p:nvPr>
        </p:nvSpPr>
        <p:spPr>
          <a:xfrm>
            <a:off x="1981200" y="274638"/>
            <a:ext cx="8229600" cy="715962"/>
          </a:xfrm>
        </p:spPr>
        <p:txBody>
          <a:bodyPr/>
          <a:lstStyle/>
          <a:p>
            <a:r>
              <a:rPr lang="fa-IR" altLang="en-US" sz="2500">
                <a:cs typeface="B Nazanin" panose="00000400000000000000" pitchFamily="2" charset="-78"/>
              </a:rPr>
              <a:t>چارت سازمانی و سطوح کمیته های اخلاق در پژوهش های علوم پزشکی کشور </a:t>
            </a:r>
          </a:p>
        </p:txBody>
      </p:sp>
      <p:pic>
        <p:nvPicPr>
          <p:cNvPr id="21507"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57400" y="1295400"/>
            <a:ext cx="7924800" cy="5181600"/>
          </a:xfrm>
        </p:spPr>
      </p:pic>
    </p:spTree>
    <p:extLst>
      <p:ext uri="{BB962C8B-B14F-4D97-AF65-F5344CB8AC3E}">
        <p14:creationId xmlns:p14="http://schemas.microsoft.com/office/powerpoint/2010/main" val="39295413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0666"/>
          </a:xfrm>
        </p:spPr>
        <p:txBody>
          <a:bodyPr>
            <a:normAutofit fontScale="90000"/>
          </a:bodyPr>
          <a:lstStyle/>
          <a:p>
            <a:pPr algn="ctr"/>
            <a:r>
              <a:rPr lang="fa-IR" b="1" dirty="0" smtClean="0">
                <a:solidFill>
                  <a:srgbClr val="00B050"/>
                </a:solidFill>
                <a:cs typeface="B Mitra" panose="00000400000000000000" pitchFamily="2" charset="-78"/>
              </a:rPr>
              <a:t>راهنماهای </a:t>
            </a:r>
            <a:r>
              <a:rPr lang="fa-IR" b="1" dirty="0">
                <a:solidFill>
                  <a:srgbClr val="00B050"/>
                </a:solidFill>
                <a:cs typeface="B Mitra" panose="00000400000000000000" pitchFamily="2" charset="-78"/>
              </a:rPr>
              <a:t>اخلاقی</a:t>
            </a:r>
            <a:r>
              <a:rPr lang="fa-IR" altLang="en-US" b="1" dirty="0">
                <a:cs typeface="B Nazanin" panose="00000400000000000000" pitchFamily="2" charset="-78"/>
              </a:rPr>
              <a:t/>
            </a:r>
            <a:br>
              <a:rPr lang="fa-IR" altLang="en-US" b="1" dirty="0">
                <a:cs typeface="B Nazanin" panose="00000400000000000000" pitchFamily="2" charset="-78"/>
              </a:rPr>
            </a:br>
            <a:endParaRPr lang="fa-IR" dirty="0"/>
          </a:p>
        </p:txBody>
      </p:sp>
      <p:sp>
        <p:nvSpPr>
          <p:cNvPr id="3" name="Content Placeholder 2"/>
          <p:cNvSpPr>
            <a:spLocks noGrp="1"/>
          </p:cNvSpPr>
          <p:nvPr>
            <p:ph idx="1"/>
          </p:nvPr>
        </p:nvSpPr>
        <p:spPr>
          <a:xfrm>
            <a:off x="2589212" y="1555845"/>
            <a:ext cx="8915400" cy="4355377"/>
          </a:xfrm>
        </p:spPr>
        <p:txBody>
          <a:bodyPr>
            <a:noAutofit/>
          </a:bodyPr>
          <a:lstStyle/>
          <a:p>
            <a:r>
              <a:rPr lang="ar-SA" altLang="en-US" sz="3200" b="1" dirty="0">
                <a:solidFill>
                  <a:schemeClr val="tx1">
                    <a:lumMod val="95000"/>
                    <a:lumOff val="5000"/>
                  </a:schemeClr>
                </a:solidFill>
                <a:cs typeface="B Compset" panose="00000400000000000000" pitchFamily="2" charset="-78"/>
              </a:rPr>
              <a:t>راهنماي عمومي اخلاق در پژوهش</a:t>
            </a:r>
            <a:r>
              <a:rPr lang="en-US" altLang="en-US" sz="3200" b="1" dirty="0">
                <a:solidFill>
                  <a:schemeClr val="tx1">
                    <a:lumMod val="95000"/>
                    <a:lumOff val="5000"/>
                  </a:schemeClr>
                </a:solidFill>
                <a:cs typeface="B Compset" panose="00000400000000000000" pitchFamily="2" charset="-78"/>
              </a:rPr>
              <a:t>‌</a:t>
            </a:r>
            <a:r>
              <a:rPr lang="ar-SA" altLang="en-US" sz="3200" b="1" dirty="0">
                <a:solidFill>
                  <a:schemeClr val="tx1">
                    <a:lumMod val="95000"/>
                    <a:lumOff val="5000"/>
                  </a:schemeClr>
                </a:solidFill>
                <a:cs typeface="B Compset" panose="00000400000000000000" pitchFamily="2" charset="-78"/>
              </a:rPr>
              <a:t>هاي علوم پزشکي</a:t>
            </a:r>
            <a:r>
              <a:rPr lang="fa-IR" altLang="en-US" sz="3200" b="1" dirty="0">
                <a:solidFill>
                  <a:schemeClr val="tx1">
                    <a:lumMod val="95000"/>
                    <a:lumOff val="5000"/>
                  </a:schemeClr>
                </a:solidFill>
                <a:cs typeface="B Compset" panose="00000400000000000000" pitchFamily="2" charset="-78"/>
              </a:rPr>
              <a:t> با آزمودنی انسانی</a:t>
            </a:r>
            <a:r>
              <a:rPr lang="ar-SA" altLang="en-US" sz="3200" b="1" dirty="0">
                <a:solidFill>
                  <a:schemeClr val="tx1">
                    <a:lumMod val="95000"/>
                    <a:lumOff val="5000"/>
                  </a:schemeClr>
                </a:solidFill>
                <a:cs typeface="B Compset" panose="00000400000000000000" pitchFamily="2" charset="-78"/>
              </a:rPr>
              <a:t> </a:t>
            </a:r>
            <a:endParaRPr lang="fa-IR" altLang="en-US" sz="3200" b="1" dirty="0">
              <a:solidFill>
                <a:schemeClr val="tx1">
                  <a:lumMod val="95000"/>
                  <a:lumOff val="5000"/>
                </a:schemeClr>
              </a:solidFill>
              <a:cs typeface="B Compset" panose="00000400000000000000" pitchFamily="2" charset="-78"/>
            </a:endParaRPr>
          </a:p>
          <a:p>
            <a:r>
              <a:rPr lang="fa-IR" altLang="en-US" sz="3200" b="1" dirty="0">
                <a:solidFill>
                  <a:schemeClr val="tx1">
                    <a:lumMod val="95000"/>
                    <a:lumOff val="5000"/>
                  </a:schemeClr>
                </a:solidFill>
                <a:cs typeface="B Compset" panose="00000400000000000000" pitchFamily="2" charset="-78"/>
              </a:rPr>
              <a:t>راهنمای اختصاصی اخلاق در پژوهش مرتبط با ایدز </a:t>
            </a:r>
          </a:p>
          <a:p>
            <a:r>
              <a:rPr lang="fa-IR" altLang="en-US" sz="3200" b="1" dirty="0">
                <a:solidFill>
                  <a:schemeClr val="tx1">
                    <a:lumMod val="95000"/>
                    <a:lumOff val="5000"/>
                  </a:schemeClr>
                </a:solidFill>
                <a:cs typeface="B Compset" panose="00000400000000000000" pitchFamily="2" charset="-78"/>
              </a:rPr>
              <a:t> راهنمای اختصاصی اخلاق در پژوهش با گروه</a:t>
            </a:r>
            <a:r>
              <a:rPr lang="en-US" altLang="en-US" sz="3200" b="1" dirty="0">
                <a:solidFill>
                  <a:schemeClr val="tx1">
                    <a:lumMod val="95000"/>
                    <a:lumOff val="5000"/>
                  </a:schemeClr>
                </a:solidFill>
                <a:cs typeface="B Compset" panose="00000400000000000000" pitchFamily="2" charset="-78"/>
              </a:rPr>
              <a:t>‌</a:t>
            </a:r>
            <a:r>
              <a:rPr lang="fa-IR" altLang="en-US" sz="3200" b="1" dirty="0">
                <a:solidFill>
                  <a:schemeClr val="tx1">
                    <a:lumMod val="95000"/>
                    <a:lumOff val="5000"/>
                  </a:schemeClr>
                </a:solidFill>
                <a:cs typeface="B Compset" panose="00000400000000000000" pitchFamily="2" charset="-78"/>
              </a:rPr>
              <a:t>هاي آسيب</a:t>
            </a:r>
            <a:r>
              <a:rPr lang="en-US" altLang="en-US" sz="3200" b="1" dirty="0">
                <a:solidFill>
                  <a:schemeClr val="tx1">
                    <a:lumMod val="95000"/>
                    <a:lumOff val="5000"/>
                  </a:schemeClr>
                </a:solidFill>
                <a:cs typeface="B Compset" panose="00000400000000000000" pitchFamily="2" charset="-78"/>
              </a:rPr>
              <a:t>‌</a:t>
            </a:r>
            <a:r>
              <a:rPr lang="fa-IR" altLang="en-US" sz="3200" b="1" dirty="0">
                <a:solidFill>
                  <a:schemeClr val="tx1">
                    <a:lumMod val="95000"/>
                    <a:lumOff val="5000"/>
                  </a:schemeClr>
                </a:solidFill>
                <a:cs typeface="B Compset" panose="00000400000000000000" pitchFamily="2" charset="-78"/>
              </a:rPr>
              <a:t>پذير</a:t>
            </a:r>
          </a:p>
          <a:p>
            <a:r>
              <a:rPr lang="fa-IR" altLang="en-US" sz="3200" b="1" dirty="0">
                <a:solidFill>
                  <a:schemeClr val="tx1">
                    <a:lumMod val="95000"/>
                    <a:lumOff val="5000"/>
                  </a:schemeClr>
                </a:solidFill>
                <a:cs typeface="B Compset" panose="00000400000000000000" pitchFamily="2" charset="-78"/>
              </a:rPr>
              <a:t> </a:t>
            </a:r>
            <a:r>
              <a:rPr lang="fa-IR" altLang="en-US" sz="3200" b="1" dirty="0">
                <a:cs typeface="B Nazanin" panose="00000400000000000000" pitchFamily="2" charset="-78"/>
              </a:rPr>
              <a:t>راهنمای اختصاصی کار آزمایی های بالینی</a:t>
            </a:r>
            <a:endParaRPr lang="fa-IR" sz="3200" dirty="0"/>
          </a:p>
          <a:p>
            <a:r>
              <a:rPr lang="fa-IR" altLang="en-US" sz="3200" b="1" dirty="0" smtClean="0">
                <a:solidFill>
                  <a:schemeClr val="tx1">
                    <a:lumMod val="95000"/>
                    <a:lumOff val="5000"/>
                  </a:schemeClr>
                </a:solidFill>
                <a:cs typeface="B Compset" panose="00000400000000000000" pitchFamily="2" charset="-78"/>
              </a:rPr>
              <a:t>ژنتيک </a:t>
            </a:r>
            <a:r>
              <a:rPr lang="fa-IR" altLang="en-US" sz="3200" b="1" dirty="0">
                <a:solidFill>
                  <a:schemeClr val="tx1">
                    <a:lumMod val="95000"/>
                    <a:lumOff val="5000"/>
                  </a:schemeClr>
                </a:solidFill>
                <a:cs typeface="B Compset" panose="00000400000000000000" pitchFamily="2" charset="-78"/>
              </a:rPr>
              <a:t>پزشکی</a:t>
            </a:r>
          </a:p>
          <a:p>
            <a:r>
              <a:rPr lang="fa-IR" altLang="en-US" sz="3200" b="1" dirty="0">
                <a:solidFill>
                  <a:schemeClr val="tx1">
                    <a:lumMod val="95000"/>
                    <a:lumOff val="5000"/>
                  </a:schemeClr>
                </a:solidFill>
                <a:cs typeface="B Compset" panose="00000400000000000000" pitchFamily="2" charset="-78"/>
              </a:rPr>
              <a:t> </a:t>
            </a:r>
            <a:r>
              <a:rPr lang="ar-SA" altLang="en-US" sz="3200" b="1" dirty="0">
                <a:solidFill>
                  <a:schemeClr val="tx1">
                    <a:lumMod val="95000"/>
                    <a:lumOff val="5000"/>
                  </a:schemeClr>
                </a:solidFill>
                <a:cs typeface="B Compset" panose="00000400000000000000" pitchFamily="2" charset="-78"/>
              </a:rPr>
              <a:t>عضو و بافت </a:t>
            </a:r>
            <a:r>
              <a:rPr lang="ar-SA" altLang="en-US" sz="3200" b="1" dirty="0" smtClean="0">
                <a:solidFill>
                  <a:schemeClr val="tx1">
                    <a:lumMod val="95000"/>
                    <a:lumOff val="5000"/>
                  </a:schemeClr>
                </a:solidFill>
                <a:cs typeface="B Compset" panose="00000400000000000000" pitchFamily="2" charset="-78"/>
              </a:rPr>
              <a:t>انسانی</a:t>
            </a:r>
            <a:r>
              <a:rPr lang="fa-IR" altLang="en-US" sz="3200" b="1" dirty="0" smtClean="0">
                <a:solidFill>
                  <a:schemeClr val="tx1">
                    <a:lumMod val="95000"/>
                    <a:lumOff val="5000"/>
                  </a:schemeClr>
                </a:solidFill>
                <a:cs typeface="B Compset" panose="00000400000000000000" pitchFamily="2" charset="-78"/>
              </a:rPr>
              <a:t> </a:t>
            </a:r>
            <a:endParaRPr lang="fa-IR" altLang="en-US" sz="3200" b="1" dirty="0">
              <a:solidFill>
                <a:schemeClr val="tx1">
                  <a:lumMod val="95000"/>
                  <a:lumOff val="5000"/>
                </a:schemeClr>
              </a:solidFill>
              <a:cs typeface="B Compset" panose="00000400000000000000" pitchFamily="2" charset="-78"/>
            </a:endParaRPr>
          </a:p>
          <a:p>
            <a:endParaRPr lang="fa-IR" sz="3200" b="1" dirty="0">
              <a:solidFill>
                <a:schemeClr val="tx1">
                  <a:lumMod val="95000"/>
                  <a:lumOff val="5000"/>
                </a:schemeClr>
              </a:solidFill>
              <a:cs typeface="B Compset" panose="00000400000000000000" pitchFamily="2" charset="-78"/>
            </a:endParaRPr>
          </a:p>
        </p:txBody>
      </p:sp>
    </p:spTree>
    <p:extLst>
      <p:ext uri="{BB962C8B-B14F-4D97-AF65-F5344CB8AC3E}">
        <p14:creationId xmlns:p14="http://schemas.microsoft.com/office/powerpoint/2010/main" val="279069310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r>
              <a:rPr lang="fa-IR" altLang="en-US" sz="3600" b="1" dirty="0">
                <a:cs typeface="B Nazanin" panose="00000400000000000000" pitchFamily="2" charset="-78"/>
              </a:rPr>
              <a:t>گامت و رويان</a:t>
            </a:r>
            <a:endParaRPr lang="en-US" altLang="en-US" sz="3600" b="1" dirty="0">
              <a:cs typeface="B Nazanin" panose="00000400000000000000" pitchFamily="2" charset="-78"/>
            </a:endParaRPr>
          </a:p>
          <a:p>
            <a:r>
              <a:rPr lang="fa-IR" altLang="en-US" sz="3600" b="1" dirty="0">
                <a:cs typeface="B Nazanin" panose="00000400000000000000" pitchFamily="2" charset="-78"/>
              </a:rPr>
              <a:t> سلول های </a:t>
            </a:r>
            <a:r>
              <a:rPr lang="fa-IR" altLang="en-US" sz="3600" b="1" dirty="0" smtClean="0">
                <a:cs typeface="B Nazanin" panose="00000400000000000000" pitchFamily="2" charset="-78"/>
              </a:rPr>
              <a:t>بنیادی</a:t>
            </a:r>
          </a:p>
          <a:p>
            <a:r>
              <a:rPr lang="fa-IR" altLang="en-US" sz="3600" b="1" dirty="0" smtClean="0">
                <a:cs typeface="B Nazanin" panose="00000400000000000000" pitchFamily="2" charset="-78"/>
              </a:rPr>
              <a:t>اصول اخلاق در کار با حیوانات آزمایشگاهی</a:t>
            </a:r>
          </a:p>
          <a:p>
            <a:r>
              <a:rPr lang="fa-IR" altLang="en-US" sz="3600" b="1" dirty="0" smtClean="0">
                <a:cs typeface="B Nazanin" panose="00000400000000000000" pitchFamily="2" charset="-78"/>
              </a:rPr>
              <a:t>راهنمای اخلاق در انتشار آثار علمی</a:t>
            </a:r>
          </a:p>
          <a:p>
            <a:endParaRPr lang="fa-IR" altLang="en-US" sz="3600" b="1" dirty="0">
              <a:cs typeface="B Nazanin" panose="00000400000000000000" pitchFamily="2" charset="-78"/>
            </a:endParaRPr>
          </a:p>
        </p:txBody>
      </p:sp>
    </p:spTree>
    <p:extLst>
      <p:ext uri="{BB962C8B-B14F-4D97-AF65-F5344CB8AC3E}">
        <p14:creationId xmlns:p14="http://schemas.microsoft.com/office/powerpoint/2010/main" val="28883590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2197" y="928050"/>
            <a:ext cx="9935570" cy="5773003"/>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571500" indent="-571500" algn="r" rtl="1">
              <a:buFont typeface="Arial" panose="020B0604020202020204" pitchFamily="34" charset="0"/>
              <a:buChar char="•"/>
            </a:pPr>
            <a:r>
              <a:rPr lang="fa-IR" sz="5400" dirty="0" smtClean="0">
                <a:cs typeface="B Badr" panose="00000400000000000000" pitchFamily="2" charset="-78"/>
              </a:rPr>
              <a:t>وجود استانداردهای اخلاق (کدهای 31 گانه)</a:t>
            </a:r>
          </a:p>
          <a:p>
            <a:pPr marL="571500" indent="-571500" algn="r" rtl="1">
              <a:buFont typeface="Arial" panose="020B0604020202020204" pitchFamily="34" charset="0"/>
              <a:buChar char="•"/>
            </a:pPr>
            <a:r>
              <a:rPr lang="fa-IR" sz="5400" dirty="0" smtClean="0">
                <a:cs typeface="B Badr" panose="00000400000000000000" pitchFamily="2" charset="-78"/>
              </a:rPr>
              <a:t>وجود کمیته های اخلاق</a:t>
            </a:r>
          </a:p>
          <a:p>
            <a:pPr marL="571500" indent="-571500" algn="r" rtl="1">
              <a:buFont typeface="Arial" panose="020B0604020202020204" pitchFamily="34" charset="0"/>
              <a:buChar char="•"/>
            </a:pPr>
            <a:r>
              <a:rPr lang="fa-IR" sz="5400" dirty="0" smtClean="0">
                <a:cs typeface="B Badr" panose="00000400000000000000" pitchFamily="2" charset="-78"/>
              </a:rPr>
              <a:t>وجود نظام رسیدگی به تخلفات پژوهشی</a:t>
            </a:r>
            <a:endParaRPr lang="fa-IR" sz="5400" dirty="0">
              <a:cs typeface="B Badr" panose="00000400000000000000" pitchFamily="2" charset="-78"/>
            </a:endParaRPr>
          </a:p>
        </p:txBody>
      </p:sp>
    </p:spTree>
    <p:extLst>
      <p:ext uri="{BB962C8B-B14F-4D97-AF65-F5344CB8AC3E}">
        <p14:creationId xmlns:p14="http://schemas.microsoft.com/office/powerpoint/2010/main" val="19288605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rgbClr val="FF0000"/>
                </a:solidFill>
                <a:cs typeface="B Compset" panose="00000400000000000000" pitchFamily="2" charset="-78"/>
              </a:rPr>
              <a:t>پیش گیری از انجام کار غیر اخلاقی</a:t>
            </a:r>
            <a:endParaRPr lang="fa-IR" b="1" dirty="0">
              <a:solidFill>
                <a:srgbClr val="FF0000"/>
              </a:solidFill>
              <a:cs typeface="B Compset" panose="00000400000000000000" pitchFamily="2" charset="-78"/>
            </a:endParaRPr>
          </a:p>
        </p:txBody>
      </p:sp>
      <p:sp>
        <p:nvSpPr>
          <p:cNvPr id="3" name="Content Placeholder 2"/>
          <p:cNvSpPr>
            <a:spLocks noGrp="1"/>
          </p:cNvSpPr>
          <p:nvPr>
            <p:ph idx="1"/>
          </p:nvPr>
        </p:nvSpPr>
        <p:spPr/>
        <p:txBody>
          <a:bodyPr>
            <a:normAutofit/>
          </a:bodyPr>
          <a:lstStyle/>
          <a:p>
            <a:r>
              <a:rPr lang="fa-IR" sz="4400" dirty="0" smtClean="0">
                <a:cs typeface="B Compset" panose="00000400000000000000" pitchFamily="2" charset="-78"/>
              </a:rPr>
              <a:t>آموزش پژوهشگرها</a:t>
            </a:r>
          </a:p>
          <a:p>
            <a:r>
              <a:rPr lang="fa-IR" sz="4400" dirty="0" smtClean="0">
                <a:cs typeface="B Compset" panose="00000400000000000000" pitchFamily="2" charset="-78"/>
              </a:rPr>
              <a:t>محیط پژوهش </a:t>
            </a:r>
          </a:p>
          <a:p>
            <a:r>
              <a:rPr lang="fa-IR" sz="4400" dirty="0" smtClean="0">
                <a:cs typeface="B Compset" panose="00000400000000000000" pitchFamily="2" charset="-78"/>
              </a:rPr>
              <a:t>تأمین کننده هزینه پژوهش </a:t>
            </a:r>
          </a:p>
          <a:p>
            <a:r>
              <a:rPr lang="fa-IR" sz="4400" dirty="0" smtClean="0">
                <a:cs typeface="B Compset" panose="00000400000000000000" pitchFamily="2" charset="-78"/>
              </a:rPr>
              <a:t>مجلات</a:t>
            </a:r>
            <a:endParaRPr lang="fa-IR" sz="4400" dirty="0">
              <a:cs typeface="B Compset" panose="00000400000000000000" pitchFamily="2" charset="-78"/>
            </a:endParaRPr>
          </a:p>
        </p:txBody>
      </p:sp>
    </p:spTree>
    <p:extLst>
      <p:ext uri="{BB962C8B-B14F-4D97-AF65-F5344CB8AC3E}">
        <p14:creationId xmlns:p14="http://schemas.microsoft.com/office/powerpoint/2010/main" val="350805519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ChangeArrowheads="1"/>
          </p:cNvSpPr>
          <p:nvPr/>
        </p:nvSpPr>
        <p:spPr bwMode="auto">
          <a:xfrm>
            <a:off x="1105469" y="1125539"/>
            <a:ext cx="10385945" cy="4154971"/>
          </a:xfrm>
          <a:prstGeom prst="rect">
            <a:avLst/>
          </a:prstGeom>
          <a:noFill/>
          <a:ln w="12700" cap="sq">
            <a:noFill/>
            <a:miter lim="800000"/>
            <a:headEnd type="none" w="sm" len="sm"/>
            <a:tailEnd type="none" w="sm" len="sm"/>
          </a:ln>
          <a:effectLst/>
        </p:spPr>
        <p:txBody>
          <a:bodyPr wrap="square" lIns="91429" tIns="45714" rIns="91429" bIns="45714">
            <a:spAutoFit/>
          </a:bodyPr>
          <a:lstStyle/>
          <a:p>
            <a:pPr algn="ctr" rtl="1">
              <a:defRPr/>
            </a:pPr>
            <a:r>
              <a:rPr lang="fa-IR" sz="4400" dirty="0" smtClean="0">
                <a:solidFill>
                  <a:srgbClr val="FF0000"/>
                </a:solidFill>
                <a:cs typeface="B Compset" panose="00000400000000000000" pitchFamily="2" charset="-78"/>
              </a:rPr>
              <a:t>سه</a:t>
            </a:r>
            <a:r>
              <a:rPr lang="ar-SA" sz="4400" dirty="0" smtClean="0">
                <a:solidFill>
                  <a:srgbClr val="FF0000"/>
                </a:solidFill>
                <a:cs typeface="B Compset" panose="00000400000000000000" pitchFamily="2" charset="-78"/>
              </a:rPr>
              <a:t> </a:t>
            </a:r>
            <a:r>
              <a:rPr lang="ar-SA" sz="4400" dirty="0">
                <a:solidFill>
                  <a:srgbClr val="FF0000"/>
                </a:solidFill>
                <a:cs typeface="B Compset" panose="00000400000000000000" pitchFamily="2" charset="-78"/>
              </a:rPr>
              <a:t>اصل كليدي </a:t>
            </a:r>
            <a:r>
              <a:rPr lang="fa-IR" sz="4400" dirty="0" smtClean="0">
                <a:solidFill>
                  <a:srgbClr val="FF0000"/>
                </a:solidFill>
                <a:cs typeface="B Compset" panose="00000400000000000000" pitchFamily="2" charset="-78"/>
              </a:rPr>
              <a:t>مبنای تدوین ضوابط</a:t>
            </a:r>
            <a:r>
              <a:rPr lang="ar-SA" sz="4400" dirty="0" smtClean="0">
                <a:solidFill>
                  <a:srgbClr val="FF0000"/>
                </a:solidFill>
                <a:cs typeface="B Compset" panose="00000400000000000000" pitchFamily="2" charset="-78"/>
              </a:rPr>
              <a:t> </a:t>
            </a:r>
            <a:r>
              <a:rPr lang="ar-SA" sz="4400" dirty="0">
                <a:solidFill>
                  <a:srgbClr val="FF0000"/>
                </a:solidFill>
                <a:cs typeface="B Compset" panose="00000400000000000000" pitchFamily="2" charset="-78"/>
              </a:rPr>
              <a:t>اخلاقي</a:t>
            </a:r>
            <a:r>
              <a:rPr lang="fa-IR" sz="4400" dirty="0">
                <a:solidFill>
                  <a:srgbClr val="FF0000"/>
                </a:solidFill>
                <a:cs typeface="B Compset" panose="00000400000000000000" pitchFamily="2" charset="-78"/>
              </a:rPr>
              <a:t> </a:t>
            </a:r>
            <a:r>
              <a:rPr lang="ar-SA" sz="4400" dirty="0" smtClean="0">
                <a:solidFill>
                  <a:srgbClr val="FF0000"/>
                </a:solidFill>
                <a:cs typeface="B Compset" panose="00000400000000000000" pitchFamily="2" charset="-78"/>
              </a:rPr>
              <a:t>:</a:t>
            </a:r>
            <a:endParaRPr lang="fa-IR" sz="4400" dirty="0">
              <a:solidFill>
                <a:srgbClr val="FF0000"/>
              </a:solidFill>
              <a:cs typeface="B Compset" panose="00000400000000000000" pitchFamily="2" charset="-78"/>
            </a:endParaRPr>
          </a:p>
          <a:p>
            <a:pPr marL="571500" indent="-571500" algn="r" rtl="1">
              <a:buFont typeface="Arial" panose="020B0604020202020204" pitchFamily="34" charset="0"/>
              <a:buChar char="•"/>
              <a:defRPr/>
            </a:pPr>
            <a:endParaRPr lang="fa-IR" sz="4400" dirty="0" smtClean="0">
              <a:cs typeface="B Compset" panose="00000400000000000000" pitchFamily="2" charset="-78"/>
            </a:endParaRPr>
          </a:p>
          <a:p>
            <a:pPr marL="571500" indent="-571500" algn="r" rtl="1">
              <a:buFont typeface="Arial" panose="020B0604020202020204" pitchFamily="34" charset="0"/>
              <a:buChar char="•"/>
              <a:defRPr/>
            </a:pPr>
            <a:endParaRPr lang="fa-IR" sz="4400" dirty="0">
              <a:cs typeface="B Compset" panose="00000400000000000000" pitchFamily="2" charset="-78"/>
            </a:endParaRPr>
          </a:p>
          <a:p>
            <a:pPr marL="571500" indent="-571500" algn="r" rtl="1">
              <a:buFont typeface="Arial" panose="020B0604020202020204" pitchFamily="34" charset="0"/>
              <a:buChar char="•"/>
              <a:defRPr/>
            </a:pPr>
            <a:r>
              <a:rPr lang="fa-IR" sz="4400" dirty="0" smtClean="0">
                <a:cs typeface="B Compset" panose="00000400000000000000" pitchFamily="2" charset="-78"/>
              </a:rPr>
              <a:t> </a:t>
            </a:r>
            <a:r>
              <a:rPr lang="fa-IR" sz="4400" b="1" dirty="0">
                <a:solidFill>
                  <a:srgbClr val="7030A0"/>
                </a:solidFill>
                <a:effectLst>
                  <a:outerShdw blurRad="38100" dist="38100" dir="2700000" algn="tl">
                    <a:srgbClr val="000000"/>
                  </a:outerShdw>
                </a:effectLst>
                <a:cs typeface="B Compset" panose="00000400000000000000" pitchFamily="2" charset="-78"/>
              </a:rPr>
              <a:t>احترام به </a:t>
            </a:r>
            <a:r>
              <a:rPr lang="ar-SA" sz="4400" b="1" dirty="0">
                <a:solidFill>
                  <a:srgbClr val="7030A0"/>
                </a:solidFill>
                <a:effectLst>
                  <a:outerShdw blurRad="38100" dist="38100" dir="2700000" algn="tl">
                    <a:srgbClr val="000000"/>
                  </a:outerShdw>
                </a:effectLst>
                <a:cs typeface="B Compset" panose="00000400000000000000" pitchFamily="2" charset="-78"/>
              </a:rPr>
              <a:t>فرد</a:t>
            </a:r>
            <a:r>
              <a:rPr lang="fa-IR" sz="4400" b="1" dirty="0">
                <a:solidFill>
                  <a:srgbClr val="7030A0"/>
                </a:solidFill>
                <a:effectLst>
                  <a:outerShdw blurRad="38100" dist="38100" dir="2700000" algn="tl">
                    <a:srgbClr val="000000"/>
                  </a:outerShdw>
                </a:effectLst>
                <a:cs typeface="B Compset" panose="00000400000000000000" pitchFamily="2" charset="-78"/>
              </a:rPr>
              <a:t> </a:t>
            </a:r>
            <a:r>
              <a:rPr lang="ar-SA" sz="4400" b="1" dirty="0">
                <a:solidFill>
                  <a:srgbClr val="7030A0"/>
                </a:solidFill>
                <a:effectLst>
                  <a:outerShdw blurRad="38100" dist="38100" dir="2700000" algn="tl">
                    <a:srgbClr val="000000"/>
                  </a:outerShdw>
                </a:effectLst>
                <a:cs typeface="B Compset" panose="00000400000000000000" pitchFamily="2" charset="-78"/>
              </a:rPr>
              <a:t>و</a:t>
            </a:r>
            <a:r>
              <a:rPr lang="fa-IR" sz="4400" b="1" dirty="0">
                <a:solidFill>
                  <a:srgbClr val="7030A0"/>
                </a:solidFill>
                <a:effectLst>
                  <a:outerShdw blurRad="38100" dist="38100" dir="2700000" algn="tl">
                    <a:srgbClr val="000000"/>
                  </a:outerShdw>
                </a:effectLst>
                <a:cs typeface="B Compset" panose="00000400000000000000" pitchFamily="2" charset="-78"/>
              </a:rPr>
              <a:t> </a:t>
            </a:r>
            <a:r>
              <a:rPr lang="ar-SA" sz="4400" b="1" dirty="0">
                <a:solidFill>
                  <a:srgbClr val="7030A0"/>
                </a:solidFill>
                <a:effectLst>
                  <a:outerShdw blurRad="38100" dist="38100" dir="2700000" algn="tl">
                    <a:srgbClr val="000000"/>
                  </a:outerShdw>
                </a:effectLst>
                <a:cs typeface="B Compset" panose="00000400000000000000" pitchFamily="2" charset="-78"/>
              </a:rPr>
              <a:t>اختيار</a:t>
            </a:r>
            <a:r>
              <a:rPr lang="fa-IR" sz="4400" b="1" dirty="0">
                <a:solidFill>
                  <a:srgbClr val="7030A0"/>
                </a:solidFill>
                <a:effectLst>
                  <a:outerShdw blurRad="38100" dist="38100" dir="2700000" algn="tl">
                    <a:srgbClr val="000000"/>
                  </a:outerShdw>
                </a:effectLst>
                <a:cs typeface="B Compset" panose="00000400000000000000" pitchFamily="2" charset="-78"/>
              </a:rPr>
              <a:t> او</a:t>
            </a:r>
            <a:r>
              <a:rPr lang="fa-IR" sz="4400" b="1" dirty="0">
                <a:solidFill>
                  <a:srgbClr val="7030A0"/>
                </a:solidFill>
                <a:cs typeface="B Compset" panose="00000400000000000000" pitchFamily="2" charset="-78"/>
              </a:rPr>
              <a:t>              </a:t>
            </a:r>
            <a:r>
              <a:rPr lang="en-US" sz="4400" b="1" dirty="0">
                <a:solidFill>
                  <a:srgbClr val="7030A0"/>
                </a:solidFill>
                <a:cs typeface="B Compset" panose="00000400000000000000" pitchFamily="2" charset="-78"/>
              </a:rPr>
              <a:t>autonomy</a:t>
            </a:r>
            <a:endParaRPr lang="fa-IR" sz="4400" b="1" dirty="0">
              <a:solidFill>
                <a:srgbClr val="7030A0"/>
              </a:solidFill>
              <a:cs typeface="B Compset" panose="00000400000000000000" pitchFamily="2" charset="-78"/>
            </a:endParaRPr>
          </a:p>
          <a:p>
            <a:pPr marL="571500" indent="-571500" algn="r" rtl="1">
              <a:buFont typeface="Arial" panose="020B0604020202020204" pitchFamily="34" charset="0"/>
              <a:buChar char="•"/>
              <a:defRPr/>
            </a:pPr>
            <a:r>
              <a:rPr lang="fa-IR" sz="4400" dirty="0">
                <a:cs typeface="B Compset" panose="00000400000000000000" pitchFamily="2" charset="-78"/>
              </a:rPr>
              <a:t> </a:t>
            </a:r>
            <a:r>
              <a:rPr lang="ar-SA" sz="4400" b="1" dirty="0">
                <a:solidFill>
                  <a:schemeClr val="accent6">
                    <a:lumMod val="75000"/>
                  </a:schemeClr>
                </a:solidFill>
                <a:effectLst>
                  <a:outerShdw blurRad="38100" dist="38100" dir="2700000" algn="tl">
                    <a:srgbClr val="000000"/>
                  </a:outerShdw>
                </a:effectLst>
                <a:cs typeface="B Compset" panose="00000400000000000000" pitchFamily="2" charset="-78"/>
              </a:rPr>
              <a:t>سودمندي</a:t>
            </a:r>
            <a:r>
              <a:rPr lang="ar-SA" sz="4400" b="1" dirty="0">
                <a:solidFill>
                  <a:schemeClr val="accent6">
                    <a:lumMod val="75000"/>
                  </a:schemeClr>
                </a:solidFill>
                <a:cs typeface="B Compset" panose="00000400000000000000" pitchFamily="2" charset="-78"/>
              </a:rPr>
              <a:t> </a:t>
            </a:r>
            <a:r>
              <a:rPr lang="fa-IR" sz="4400" b="1" dirty="0">
                <a:solidFill>
                  <a:schemeClr val="accent6">
                    <a:lumMod val="75000"/>
                  </a:schemeClr>
                </a:solidFill>
                <a:cs typeface="B Compset" panose="00000400000000000000" pitchFamily="2" charset="-78"/>
              </a:rPr>
              <a:t>                           </a:t>
            </a:r>
            <a:r>
              <a:rPr lang="en-US" sz="4400" b="1" dirty="0">
                <a:solidFill>
                  <a:schemeClr val="accent6">
                    <a:lumMod val="75000"/>
                  </a:schemeClr>
                </a:solidFill>
                <a:cs typeface="B Compset" panose="00000400000000000000" pitchFamily="2" charset="-78"/>
              </a:rPr>
              <a:t>beneficence</a:t>
            </a:r>
            <a:endParaRPr lang="fa-IR" sz="4400" b="1" dirty="0">
              <a:solidFill>
                <a:schemeClr val="accent6">
                  <a:lumMod val="75000"/>
                </a:schemeClr>
              </a:solidFill>
              <a:cs typeface="B Compset" panose="00000400000000000000" pitchFamily="2" charset="-78"/>
            </a:endParaRPr>
          </a:p>
          <a:p>
            <a:pPr marL="571500" indent="-571500" algn="r" rtl="1">
              <a:buFont typeface="Arial" panose="020B0604020202020204" pitchFamily="34" charset="0"/>
              <a:buChar char="•"/>
              <a:defRPr/>
            </a:pPr>
            <a:r>
              <a:rPr lang="ar-SA" sz="4400" b="1" dirty="0" smtClean="0">
                <a:solidFill>
                  <a:srgbClr val="0070C0"/>
                </a:solidFill>
                <a:cs typeface="B Compset" panose="00000400000000000000" pitchFamily="2" charset="-78"/>
              </a:rPr>
              <a:t>عدالت </a:t>
            </a:r>
            <a:r>
              <a:rPr lang="fa-IR" sz="4400" dirty="0" smtClean="0">
                <a:solidFill>
                  <a:srgbClr val="0070C0"/>
                </a:solidFill>
                <a:cs typeface="B Compset" panose="00000400000000000000" pitchFamily="2" charset="-78"/>
              </a:rPr>
              <a:t>                                        </a:t>
            </a:r>
            <a:r>
              <a:rPr lang="en-US" sz="4400" b="1" dirty="0">
                <a:solidFill>
                  <a:srgbClr val="0070C0"/>
                </a:solidFill>
                <a:cs typeface="B Compset" panose="00000400000000000000" pitchFamily="2" charset="-78"/>
              </a:rPr>
              <a:t>justice</a:t>
            </a:r>
          </a:p>
        </p:txBody>
      </p:sp>
    </p:spTree>
    <p:extLst>
      <p:ext uri="{BB962C8B-B14F-4D97-AF65-F5344CB8AC3E}">
        <p14:creationId xmlns:p14="http://schemas.microsoft.com/office/powerpoint/2010/main" val="1002754796"/>
      </p:ext>
    </p:extLst>
  </p:cSld>
  <p:clrMapOvr>
    <a:masterClrMapping/>
  </p:clrMapOvr>
  <p:transition advClick="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ar-SA" altLang="en-US" sz="4000" b="1" dirty="0">
                <a:solidFill>
                  <a:srgbClr val="FF0000"/>
                </a:solidFill>
                <a:cs typeface="B Compset" panose="00000400000000000000" pitchFamily="2" charset="-78"/>
              </a:rPr>
              <a:t>راهنماي عمومي اخلاق</a:t>
            </a:r>
            <a:endParaRPr lang="en-US" sz="4000" dirty="0">
              <a:solidFill>
                <a:srgbClr val="FF0000"/>
              </a:solidFill>
              <a:cs typeface="B Mitra" panose="00000400000000000000" pitchFamily="2" charset="-78"/>
            </a:endParaRPr>
          </a:p>
        </p:txBody>
      </p:sp>
      <p:sp>
        <p:nvSpPr>
          <p:cNvPr id="3" name="Content Placeholder 2"/>
          <p:cNvSpPr>
            <a:spLocks noGrp="1"/>
          </p:cNvSpPr>
          <p:nvPr>
            <p:ph idx="1"/>
          </p:nvPr>
        </p:nvSpPr>
        <p:spPr>
          <a:xfrm>
            <a:off x="1064525" y="2133600"/>
            <a:ext cx="10440087" cy="3777622"/>
          </a:xfrm>
        </p:spPr>
        <p:txBody>
          <a:bodyPr>
            <a:normAutofit/>
          </a:bodyPr>
          <a:lstStyle/>
          <a:p>
            <a:pPr marL="514350" indent="-514350" algn="r" rtl="1">
              <a:buAutoNum type="arabicPeriod"/>
            </a:pPr>
            <a:r>
              <a:rPr lang="ar-SA" sz="3200" b="1" dirty="0" smtClean="0">
                <a:solidFill>
                  <a:schemeClr val="tx1"/>
                </a:solidFill>
                <a:cs typeface="B Mitra" panose="00000400000000000000" pitchFamily="2" charset="-78"/>
              </a:rPr>
              <a:t>هدف </a:t>
            </a:r>
            <a:r>
              <a:rPr lang="ar-SA" sz="3200" b="1" dirty="0">
                <a:solidFill>
                  <a:schemeClr val="tx1"/>
                </a:solidFill>
                <a:cs typeface="B Mitra" panose="00000400000000000000" pitchFamily="2" charset="-78"/>
              </a:rPr>
              <a:t>اصلي هر پژوهش</a:t>
            </a:r>
            <a:r>
              <a:rPr lang="en-US" sz="3200" b="1" dirty="0">
                <a:solidFill>
                  <a:schemeClr val="tx1"/>
                </a:solidFill>
                <a:cs typeface="B Mitra" panose="00000400000000000000" pitchFamily="2" charset="-78"/>
              </a:rPr>
              <a:t>‌</a:t>
            </a:r>
            <a:r>
              <a:rPr lang="ar-SA" sz="3200" b="1" dirty="0">
                <a:solidFill>
                  <a:schemeClr val="tx1"/>
                </a:solidFill>
                <a:cs typeface="B Mitra" panose="00000400000000000000" pitchFamily="2" charset="-78"/>
              </a:rPr>
              <a:t>بايد </a:t>
            </a:r>
            <a:r>
              <a:rPr lang="ar-SA" sz="3200" b="1" dirty="0" smtClean="0">
                <a:solidFill>
                  <a:schemeClr val="tx1"/>
                </a:solidFill>
                <a:cs typeface="B Mitra" panose="00000400000000000000" pitchFamily="2" charset="-78"/>
              </a:rPr>
              <a:t>ارتقا</a:t>
            </a:r>
            <a:r>
              <a:rPr lang="fa-IR" sz="3200" b="1" dirty="0" smtClean="0">
                <a:solidFill>
                  <a:schemeClr val="tx1"/>
                </a:solidFill>
                <a:cs typeface="B Mitra" panose="00000400000000000000" pitchFamily="2" charset="-78"/>
              </a:rPr>
              <a:t>ء</a:t>
            </a:r>
            <a:r>
              <a:rPr lang="ar-SA" sz="3200" b="1" dirty="0" smtClean="0">
                <a:solidFill>
                  <a:schemeClr val="tx1"/>
                </a:solidFill>
                <a:cs typeface="B Mitra" panose="00000400000000000000" pitchFamily="2" charset="-78"/>
              </a:rPr>
              <a:t> </a:t>
            </a:r>
            <a:r>
              <a:rPr lang="ar-SA" sz="3200" b="1" dirty="0">
                <a:solidFill>
                  <a:schemeClr val="tx1"/>
                </a:solidFill>
                <a:cs typeface="B Mitra" panose="00000400000000000000" pitchFamily="2" charset="-78"/>
              </a:rPr>
              <a:t>سلامت انسان</a:t>
            </a:r>
            <a:r>
              <a:rPr lang="en-US" sz="3200" b="1" dirty="0" smtClean="0">
                <a:solidFill>
                  <a:schemeClr val="tx1"/>
                </a:solidFill>
                <a:cs typeface="B Mitra" panose="00000400000000000000" pitchFamily="2" charset="-78"/>
              </a:rPr>
              <a:t>‌</a:t>
            </a:r>
            <a:r>
              <a:rPr lang="ar-SA" sz="3200" b="1" dirty="0" smtClean="0">
                <a:solidFill>
                  <a:schemeClr val="tx1"/>
                </a:solidFill>
                <a:cs typeface="B Mitra" panose="00000400000000000000" pitchFamily="2" charset="-78"/>
              </a:rPr>
              <a:t>ها </a:t>
            </a:r>
            <a:r>
              <a:rPr lang="ar-SA" sz="3200" b="1" dirty="0">
                <a:solidFill>
                  <a:schemeClr val="tx1"/>
                </a:solidFill>
                <a:cs typeface="B Mitra" panose="00000400000000000000" pitchFamily="2" charset="-78"/>
              </a:rPr>
              <a:t>توأم با رعايت کرامت و حقوق ايشان باشد</a:t>
            </a:r>
            <a:r>
              <a:rPr lang="ar-SA" sz="3200" b="1" dirty="0" smtClean="0">
                <a:solidFill>
                  <a:schemeClr val="tx1"/>
                </a:solidFill>
                <a:cs typeface="B Mitra" panose="00000400000000000000" pitchFamily="2" charset="-78"/>
              </a:rPr>
              <a:t>.</a:t>
            </a:r>
            <a:endParaRPr lang="fa-IR" sz="3200" b="1" dirty="0" smtClean="0">
              <a:solidFill>
                <a:schemeClr val="tx1"/>
              </a:solidFill>
              <a:cs typeface="B Mitra" panose="00000400000000000000" pitchFamily="2" charset="-78"/>
            </a:endParaRPr>
          </a:p>
          <a:p>
            <a:r>
              <a:rPr lang="fa-IR" sz="3200" dirty="0" smtClean="0">
                <a:solidFill>
                  <a:srgbClr val="FF0000"/>
                </a:solidFill>
                <a:cs typeface="B Mitra" panose="00000400000000000000" pitchFamily="2" charset="-78"/>
              </a:rPr>
              <a:t>اصل</a:t>
            </a:r>
            <a:r>
              <a:rPr lang="fa-IR" sz="3200" b="1" dirty="0" smtClean="0">
                <a:solidFill>
                  <a:srgbClr val="FF0000"/>
                </a:solidFill>
                <a:cs typeface="B Mitra" panose="00000400000000000000" pitchFamily="2" charset="-78"/>
              </a:rPr>
              <a:t> احترام </a:t>
            </a:r>
            <a:r>
              <a:rPr lang="fa-IR" sz="3200" dirty="0" smtClean="0">
                <a:solidFill>
                  <a:srgbClr val="FF0000"/>
                </a:solidFill>
                <a:cs typeface="B Mitra" panose="00000400000000000000" pitchFamily="2" charset="-78"/>
              </a:rPr>
              <a:t>شامل احترام به اختیار و حق آزادی فرد و حمایت از کسانی که توان تصمیم گیری را ندارند.</a:t>
            </a:r>
          </a:p>
          <a:p>
            <a:pPr algn="r" rtl="1"/>
            <a:r>
              <a:rPr lang="fa-IR" sz="3200" dirty="0" smtClean="0">
                <a:solidFill>
                  <a:srgbClr val="FF0000"/>
                </a:solidFill>
                <a:cs typeface="B Mitra" panose="00000400000000000000" pitchFamily="2" charset="-78"/>
              </a:rPr>
              <a:t>هیچ جیزی نمی تواند پژوهشی را توجیه بکند که حرمت انسان را زیر پا گذاشته است.</a:t>
            </a:r>
          </a:p>
          <a:p>
            <a:pPr algn="r" rtl="1"/>
            <a:r>
              <a:rPr lang="fa-IR" sz="3200" dirty="0" smtClean="0">
                <a:solidFill>
                  <a:srgbClr val="FF0000"/>
                </a:solidFill>
                <a:cs typeface="B Mitra" panose="00000400000000000000" pitchFamily="2" charset="-78"/>
              </a:rPr>
              <a:t>پژوهش مردم محور</a:t>
            </a:r>
          </a:p>
        </p:txBody>
      </p:sp>
    </p:spTree>
    <p:extLst>
      <p:ext uri="{BB962C8B-B14F-4D97-AF65-F5344CB8AC3E}">
        <p14:creationId xmlns:p14="http://schemas.microsoft.com/office/powerpoint/2010/main" val="3340632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65575" y="1392072"/>
            <a:ext cx="4162568" cy="4781265"/>
          </a:xfrm>
          <a:prstGeom prst="rect">
            <a:avLst/>
          </a:prstGeom>
          <a:solidFill>
            <a:schemeClr val="accent5">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spcBef>
                <a:spcPct val="50000"/>
              </a:spcBef>
            </a:pPr>
            <a:r>
              <a:rPr lang="ar-SA" altLang="en-US" sz="3200" b="1" dirty="0">
                <a:solidFill>
                  <a:schemeClr val="accent6">
                    <a:lumMod val="50000"/>
                  </a:schemeClr>
                </a:solidFill>
                <a:cs typeface="B Zar" panose="00000400000000000000" pitchFamily="2" charset="-78"/>
              </a:rPr>
              <a:t>حفاظت از سلا مت و حقوق </a:t>
            </a:r>
            <a:r>
              <a:rPr lang="fa-IR" altLang="en-US" sz="3200" b="1" dirty="0" smtClean="0">
                <a:solidFill>
                  <a:schemeClr val="accent6">
                    <a:lumMod val="50000"/>
                  </a:schemeClr>
                </a:solidFill>
                <a:cs typeface="B Zar" panose="00000400000000000000" pitchFamily="2" charset="-78"/>
              </a:rPr>
              <a:t>شرکت کنندگان در پژوهش</a:t>
            </a:r>
            <a:endParaRPr lang="ar-SA" altLang="en-US" sz="3200" dirty="0">
              <a:solidFill>
                <a:schemeClr val="accent6">
                  <a:lumMod val="50000"/>
                </a:schemeClr>
              </a:solidFill>
              <a:cs typeface="B Zar" panose="00000400000000000000" pitchFamily="2" charset="-78"/>
            </a:endParaRPr>
          </a:p>
        </p:txBody>
      </p:sp>
      <p:sp>
        <p:nvSpPr>
          <p:cNvPr id="5" name="Rectangle 4"/>
          <p:cNvSpPr/>
          <p:nvPr/>
        </p:nvSpPr>
        <p:spPr>
          <a:xfrm>
            <a:off x="509515" y="1392073"/>
            <a:ext cx="4367284" cy="4781264"/>
          </a:xfrm>
          <a:prstGeom prst="rect">
            <a:avLst/>
          </a:prstGeom>
          <a:solidFill>
            <a:schemeClr val="accent5">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spcBef>
                <a:spcPct val="50000"/>
              </a:spcBef>
            </a:pPr>
            <a:r>
              <a:rPr lang="fa-IR" altLang="en-US" sz="2800" b="1" dirty="0">
                <a:solidFill>
                  <a:schemeClr val="accent6">
                    <a:lumMod val="50000"/>
                  </a:schemeClr>
                </a:solidFill>
                <a:cs typeface="B Titr" panose="00000700000000000000" pitchFamily="2" charset="-78"/>
              </a:rPr>
              <a:t>امکان</a:t>
            </a:r>
            <a:r>
              <a:rPr lang="ar-SA" altLang="en-US" sz="2800" b="1" dirty="0">
                <a:solidFill>
                  <a:schemeClr val="accent6">
                    <a:lumMod val="50000"/>
                  </a:schemeClr>
                </a:solidFill>
                <a:cs typeface="B Titr" panose="00000700000000000000" pitchFamily="2" charset="-78"/>
              </a:rPr>
              <a:t> انجام </a:t>
            </a:r>
            <a:r>
              <a:rPr lang="ar-SA" altLang="en-US" sz="2800" b="1" dirty="0" smtClean="0">
                <a:solidFill>
                  <a:schemeClr val="accent6">
                    <a:lumMod val="50000"/>
                  </a:schemeClr>
                </a:solidFill>
                <a:cs typeface="B Titr" panose="00000700000000000000" pitchFamily="2" charset="-78"/>
              </a:rPr>
              <a:t>پژوهش</a:t>
            </a:r>
            <a:r>
              <a:rPr lang="fa-IR" altLang="en-US" sz="2800" b="1" dirty="0" smtClean="0">
                <a:solidFill>
                  <a:schemeClr val="accent6">
                    <a:lumMod val="50000"/>
                  </a:schemeClr>
                </a:solidFill>
                <a:cs typeface="B Titr" panose="00000700000000000000" pitchFamily="2" charset="-78"/>
              </a:rPr>
              <a:t> </a:t>
            </a:r>
            <a:r>
              <a:rPr lang="ar-SA" altLang="en-US" sz="2800" b="1" dirty="0" smtClean="0">
                <a:solidFill>
                  <a:schemeClr val="accent6">
                    <a:lumMod val="50000"/>
                  </a:schemeClr>
                </a:solidFill>
                <a:cs typeface="B Titr" panose="00000700000000000000" pitchFamily="2" charset="-78"/>
              </a:rPr>
              <a:t>هاي </a:t>
            </a:r>
            <a:r>
              <a:rPr lang="ar-SA" altLang="en-US" sz="2800" b="1" dirty="0">
                <a:solidFill>
                  <a:schemeClr val="accent6">
                    <a:lumMod val="50000"/>
                  </a:schemeClr>
                </a:solidFill>
                <a:cs typeface="B Titr" panose="00000700000000000000" pitchFamily="2" charset="-78"/>
              </a:rPr>
              <a:t>پزشكي  </a:t>
            </a:r>
            <a:endParaRPr lang="ar-SA" altLang="en-US" sz="2800" dirty="0">
              <a:solidFill>
                <a:schemeClr val="accent6">
                  <a:lumMod val="50000"/>
                </a:schemeClr>
              </a:solidFill>
              <a:cs typeface="B Titr" panose="00000700000000000000" pitchFamily="2" charset="-78"/>
            </a:endParaRPr>
          </a:p>
          <a:p>
            <a:pPr algn="ctr" rtl="1">
              <a:spcBef>
                <a:spcPct val="50000"/>
              </a:spcBef>
            </a:pPr>
            <a:r>
              <a:rPr lang="ar-SA" altLang="en-US" sz="2800" b="1" dirty="0">
                <a:solidFill>
                  <a:schemeClr val="accent6">
                    <a:lumMod val="50000"/>
                  </a:schemeClr>
                </a:solidFill>
                <a:cs typeface="B Titr" panose="00000700000000000000" pitchFamily="2" charset="-78"/>
              </a:rPr>
              <a:t> </a:t>
            </a:r>
            <a:endParaRPr lang="fa-IR" sz="2800" dirty="0">
              <a:solidFill>
                <a:schemeClr val="accent6">
                  <a:lumMod val="50000"/>
                </a:schemeClr>
              </a:solidFill>
            </a:endParaRPr>
          </a:p>
        </p:txBody>
      </p:sp>
      <p:sp>
        <p:nvSpPr>
          <p:cNvPr id="8" name="Explosion 2 7"/>
          <p:cNvSpPr/>
          <p:nvPr/>
        </p:nvSpPr>
        <p:spPr>
          <a:xfrm>
            <a:off x="5076968" y="2988860"/>
            <a:ext cx="2579426" cy="1828799"/>
          </a:xfrm>
          <a:prstGeom prst="irregularSeal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dirty="0" smtClean="0"/>
              <a:t>تعارض</a:t>
            </a:r>
            <a:endParaRPr lang="fa-IR" sz="2000" b="1" dirty="0"/>
          </a:p>
        </p:txBody>
      </p:sp>
    </p:spTree>
    <p:extLst>
      <p:ext uri="{BB962C8B-B14F-4D97-AF65-F5344CB8AC3E}">
        <p14:creationId xmlns:p14="http://schemas.microsoft.com/office/powerpoint/2010/main" val="328107916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9595" y="1254656"/>
            <a:ext cx="10689361" cy="5724839"/>
          </a:xfrm>
        </p:spPr>
        <p:txBody>
          <a:bodyPr>
            <a:normAutofit/>
          </a:bodyPr>
          <a:lstStyle/>
          <a:p>
            <a:pPr marL="0" lvl="0" indent="0" algn="r" rtl="1">
              <a:buNone/>
            </a:pPr>
            <a:r>
              <a:rPr lang="fa-IR" sz="3200" dirty="0" smtClean="0">
                <a:solidFill>
                  <a:srgbClr val="FF0000"/>
                </a:solidFill>
                <a:cs typeface="B Mitra" panose="00000400000000000000" pitchFamily="2" charset="-78"/>
              </a:rPr>
              <a:t>2. </a:t>
            </a:r>
            <a:r>
              <a:rPr lang="fa-IR" sz="3200" b="1" dirty="0" smtClean="0">
                <a:cs typeface="B Mitra" panose="00000400000000000000" pitchFamily="2" charset="-78"/>
              </a:rPr>
              <a:t>اولویت </a:t>
            </a:r>
            <a:r>
              <a:rPr lang="ar-SA" sz="3200" b="1" dirty="0" smtClean="0">
                <a:solidFill>
                  <a:srgbClr val="FF0000"/>
                </a:solidFill>
                <a:cs typeface="B Mitra" panose="00000400000000000000" pitchFamily="2" charset="-78"/>
              </a:rPr>
              <a:t>سلامت </a:t>
            </a:r>
            <a:r>
              <a:rPr lang="ar-SA" sz="3200" b="1" dirty="0">
                <a:solidFill>
                  <a:srgbClr val="FF0000"/>
                </a:solidFill>
                <a:cs typeface="B Mitra" panose="00000400000000000000" pitchFamily="2" charset="-78"/>
              </a:rPr>
              <a:t>و ايمني </a:t>
            </a:r>
            <a:r>
              <a:rPr lang="ar-SA" sz="3200" b="1" dirty="0">
                <a:cs typeface="B Mitra" panose="00000400000000000000" pitchFamily="2" charset="-78"/>
              </a:rPr>
              <a:t>فرد فرد آزمودني‎ها در طول و بعد از اجراي پژوهش، بر تمامي مصالح </a:t>
            </a:r>
            <a:r>
              <a:rPr lang="fa-IR" sz="3200" b="1" dirty="0" smtClean="0">
                <a:cs typeface="B Mitra" panose="00000400000000000000" pitchFamily="2" charset="-78"/>
              </a:rPr>
              <a:t>پژوهشی</a:t>
            </a:r>
          </a:p>
        </p:txBody>
      </p:sp>
    </p:spTree>
    <p:extLst>
      <p:ext uri="{BB962C8B-B14F-4D97-AF65-F5344CB8AC3E}">
        <p14:creationId xmlns:p14="http://schemas.microsoft.com/office/powerpoint/2010/main" val="54137814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
            <a:ext cx="10119359" cy="5875868"/>
          </a:xfrm>
        </p:spPr>
        <p:txBody>
          <a:bodyPr>
            <a:normAutofit lnSpcReduction="10000"/>
          </a:bodyPr>
          <a:lstStyle/>
          <a:p>
            <a:pPr marL="0" indent="0" algn="r" rtl="1">
              <a:buNone/>
            </a:pPr>
            <a:r>
              <a:rPr lang="fa-IR" sz="3200" b="1" dirty="0" smtClean="0">
                <a:cs typeface="B Nazanin" panose="00000400000000000000" pitchFamily="2" charset="-78"/>
              </a:rPr>
              <a:t> حرفه‌اي بودن در پژوهش</a:t>
            </a:r>
            <a:endParaRPr lang="en-US" sz="3200" dirty="0" smtClean="0">
              <a:cs typeface="B Nazanin" panose="00000400000000000000" pitchFamily="2" charset="-78"/>
            </a:endParaRPr>
          </a:p>
          <a:p>
            <a:pPr algn="r" rtl="1"/>
            <a:r>
              <a:rPr lang="fa-IR" sz="3200" dirty="0" smtClean="0">
                <a:cs typeface="B Nazanin" panose="00000400000000000000" pitchFamily="2" charset="-78"/>
              </a:rPr>
              <a:t>پرداختن به پژوهش بدون احراز شرايط لازم و کافي امري غير اخلاقي است.</a:t>
            </a:r>
          </a:p>
          <a:p>
            <a:pPr algn="r" rtl="1"/>
            <a:r>
              <a:rPr lang="fa-IR" sz="3200" dirty="0" smtClean="0">
                <a:cs typeface="B Nazanin" panose="00000400000000000000" pitchFamily="2" charset="-78"/>
              </a:rPr>
              <a:t> اين اصل در همه حرفه‌ها صادق است. </a:t>
            </a:r>
          </a:p>
          <a:p>
            <a:pPr algn="r" rtl="1"/>
            <a:r>
              <a:rPr lang="fa-IR" sz="3200" dirty="0" smtClean="0">
                <a:cs typeface="B Nazanin" panose="00000400000000000000" pitchFamily="2" charset="-78"/>
              </a:rPr>
              <a:t>پژوهش غير حرفه‌اي به توليد علم و توسعه آن ياري نمي‌رساند.</a:t>
            </a:r>
          </a:p>
          <a:p>
            <a:r>
              <a:rPr lang="fa-IR" sz="3200" dirty="0" smtClean="0">
                <a:solidFill>
                  <a:srgbClr val="FF0000"/>
                </a:solidFill>
                <a:cs typeface="B Mitra" panose="00000400000000000000" pitchFamily="2" charset="-78"/>
              </a:rPr>
              <a:t>پژوهشگر باید از لحاظ حرفه ایی و تخصصی واجد شرایط و تجربه انجام مطالعه را داشته باشد.</a:t>
            </a:r>
          </a:p>
          <a:p>
            <a:r>
              <a:rPr lang="fa-IR" sz="3200" dirty="0" smtClean="0">
                <a:solidFill>
                  <a:srgbClr val="FF0000"/>
                </a:solidFill>
                <a:cs typeface="B Mitra" panose="00000400000000000000" pitchFamily="2" charset="-78"/>
              </a:rPr>
              <a:t>هر اقدامی توسط فرد غیرماهر ممکن است یک خطر بالقوه باشد</a:t>
            </a:r>
          </a:p>
          <a:p>
            <a:r>
              <a:rPr lang="ar-SA" sz="3200" dirty="0" smtClean="0">
                <a:cs typeface="B Mitra" panose="00000400000000000000" pitchFamily="2" charset="-78"/>
              </a:rPr>
              <a:t>پژوهش بر </a:t>
            </a:r>
            <a:r>
              <a:rPr lang="ar-SA" sz="3200" dirty="0">
                <a:cs typeface="B Mitra" panose="00000400000000000000" pitchFamily="2" charset="-78"/>
              </a:rPr>
              <a:t>روي آزمودني انساني </a:t>
            </a:r>
            <a:r>
              <a:rPr lang="ar-SA" sz="3200" dirty="0" smtClean="0">
                <a:cs typeface="B Mitra" panose="00000400000000000000" pitchFamily="2" charset="-78"/>
              </a:rPr>
              <a:t>بايد </a:t>
            </a:r>
            <a:r>
              <a:rPr lang="ar-SA" sz="3200" dirty="0">
                <a:cs typeface="B Mitra" panose="00000400000000000000" pitchFamily="2" charset="-78"/>
              </a:rPr>
              <a:t>توسط افرادي طراحي و اجرا شود که تخصص و مهار</a:t>
            </a:r>
            <a:r>
              <a:rPr lang="fa-IR" sz="3200" dirty="0">
                <a:cs typeface="B Mitra" panose="00000400000000000000" pitchFamily="2" charset="-78"/>
              </a:rPr>
              <a:t>ت</a:t>
            </a:r>
            <a:r>
              <a:rPr lang="ar-SA" sz="3200" dirty="0">
                <a:cs typeface="B Mitra" panose="00000400000000000000" pitchFamily="2" charset="-78"/>
              </a:rPr>
              <a:t> باليني لازم و مرتبط را داشته باشند. </a:t>
            </a:r>
            <a:endParaRPr lang="fa-IR" sz="3200" dirty="0">
              <a:cs typeface="B Mitra" panose="00000400000000000000" pitchFamily="2" charset="-78"/>
            </a:endParaRPr>
          </a:p>
          <a:p>
            <a:r>
              <a:rPr lang="ar-SA" sz="3200" dirty="0">
                <a:cs typeface="B Mitra" panose="00000400000000000000" pitchFamily="2" charset="-78"/>
              </a:rPr>
              <a:t>در کارآزمايي</a:t>
            </a:r>
            <a:r>
              <a:rPr lang="en-US" sz="3200" dirty="0">
                <a:cs typeface="B Mitra" panose="00000400000000000000" pitchFamily="2" charset="-78"/>
              </a:rPr>
              <a:t>‌</a:t>
            </a:r>
            <a:r>
              <a:rPr lang="ar-SA" sz="3200" dirty="0">
                <a:cs typeface="B Mitra" panose="00000400000000000000" pitchFamily="2" charset="-78"/>
              </a:rPr>
              <a:t>هاي باليني  بر روي بيماران يا داوطلب</a:t>
            </a:r>
            <a:r>
              <a:rPr lang="en-US" sz="3200" dirty="0">
                <a:cs typeface="B Mitra" panose="00000400000000000000" pitchFamily="2" charset="-78"/>
              </a:rPr>
              <a:t>‌</a:t>
            </a:r>
            <a:r>
              <a:rPr lang="ar-SA" sz="3200" dirty="0">
                <a:cs typeface="B Mitra" panose="00000400000000000000" pitchFamily="2" charset="-78"/>
              </a:rPr>
              <a:t>هاي سالم نظارت پزشک داراي مهارت و دانش متناسب</a:t>
            </a:r>
            <a:r>
              <a:rPr lang="fa-IR" sz="3200" dirty="0">
                <a:cs typeface="B Mitra" panose="00000400000000000000" pitchFamily="2" charset="-78"/>
              </a:rPr>
              <a:t>،</a:t>
            </a:r>
            <a:r>
              <a:rPr lang="ar-SA" sz="3200" dirty="0">
                <a:cs typeface="B Mitra" panose="00000400000000000000" pitchFamily="2" charset="-78"/>
              </a:rPr>
              <a:t> الزامي است.</a:t>
            </a:r>
            <a:endParaRPr lang="fa-IR" sz="3200" dirty="0">
              <a:cs typeface="B Mitra" panose="00000400000000000000" pitchFamily="2" charset="-78"/>
            </a:endParaRPr>
          </a:p>
          <a:p>
            <a:endParaRPr lang="en-US" sz="3200" dirty="0">
              <a:cs typeface="B Mitra" panose="00000400000000000000" pitchFamily="2" charset="-78"/>
            </a:endParaRPr>
          </a:p>
          <a:p>
            <a:endParaRPr lang="fa-IR" sz="3200" dirty="0" smtClean="0">
              <a:solidFill>
                <a:srgbClr val="FF0000"/>
              </a:solidFill>
              <a:cs typeface="B Mitra" panose="00000400000000000000" pitchFamily="2" charset="-78"/>
            </a:endParaRPr>
          </a:p>
          <a:p>
            <a:endParaRPr lang="fa-IR" sz="3200" dirty="0" smtClean="0">
              <a:solidFill>
                <a:srgbClr val="FF0000"/>
              </a:solidFill>
              <a:cs typeface="B Mitra" panose="00000400000000000000" pitchFamily="2" charset="-78"/>
            </a:endParaRPr>
          </a:p>
          <a:p>
            <a:endParaRPr lang="fa-IR" sz="3200" dirty="0" smtClean="0">
              <a:solidFill>
                <a:srgbClr val="FF0000"/>
              </a:solidFill>
              <a:cs typeface="B Mitra" panose="00000400000000000000" pitchFamily="2" charset="-78"/>
            </a:endParaRPr>
          </a:p>
          <a:p>
            <a:pPr algn="r" rtl="1"/>
            <a:endParaRPr lang="en-US" sz="3200" dirty="0">
              <a:cs typeface="B Nazanin" panose="00000400000000000000" pitchFamily="2" charset="-78"/>
            </a:endParaRPr>
          </a:p>
        </p:txBody>
      </p:sp>
    </p:spTree>
    <p:extLst>
      <p:ext uri="{BB962C8B-B14F-4D97-AF65-F5344CB8AC3E}">
        <p14:creationId xmlns:p14="http://schemas.microsoft.com/office/powerpoint/2010/main" val="23807048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rgbClr val="FF0000"/>
                </a:solidFill>
                <a:cs typeface="B Compset" panose="00000400000000000000" pitchFamily="2" charset="-78"/>
              </a:rPr>
              <a:t>بنابراین پژوهشگر باید</a:t>
            </a:r>
            <a:endParaRPr lang="en-US" dirty="0">
              <a:solidFill>
                <a:srgbClr val="FF0000"/>
              </a:solidFill>
              <a:cs typeface="B Compset" panose="00000400000000000000" pitchFamily="2" charset="-78"/>
            </a:endParaRPr>
          </a:p>
        </p:txBody>
      </p:sp>
      <p:sp>
        <p:nvSpPr>
          <p:cNvPr id="3" name="Content Placeholder 2"/>
          <p:cNvSpPr>
            <a:spLocks noGrp="1"/>
          </p:cNvSpPr>
          <p:nvPr>
            <p:ph idx="1"/>
          </p:nvPr>
        </p:nvSpPr>
        <p:spPr>
          <a:xfrm>
            <a:off x="873457" y="2133600"/>
            <a:ext cx="10631155" cy="3777622"/>
          </a:xfrm>
        </p:spPr>
        <p:txBody>
          <a:bodyPr>
            <a:normAutofit/>
          </a:bodyPr>
          <a:lstStyle/>
          <a:p>
            <a:pPr algn="r" rtl="1"/>
            <a:r>
              <a:rPr lang="fa-IR" sz="3600" dirty="0" smtClean="0">
                <a:cs typeface="B Compset" panose="00000400000000000000" pitchFamily="2" charset="-78"/>
              </a:rPr>
              <a:t>از نظر حرفه ایی، تخصصی، تجربه و آشنایی با روش های پژوهشی و در پژوهش های دارویی آشنایی با داروها صلاحیت داشته باشد.</a:t>
            </a:r>
          </a:p>
          <a:p>
            <a:pPr algn="r" rtl="1"/>
            <a:r>
              <a:rPr lang="fa-IR" sz="3600" dirty="0" smtClean="0">
                <a:cs typeface="B Compset" panose="00000400000000000000" pitchFamily="2" charset="-78"/>
              </a:rPr>
              <a:t>زمان کافی برای انجام پژوهش را داشته باشد.</a:t>
            </a:r>
          </a:p>
        </p:txBody>
      </p:sp>
    </p:spTree>
    <p:extLst>
      <p:ext uri="{BB962C8B-B14F-4D97-AF65-F5344CB8AC3E}">
        <p14:creationId xmlns:p14="http://schemas.microsoft.com/office/powerpoint/2010/main" val="156286208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Mitra" panose="00000400000000000000" pitchFamily="2" charset="-78"/>
              </a:rPr>
              <a:t>مفید بودن و سود رسانی </a:t>
            </a:r>
            <a:endParaRPr lang="en-US" sz="44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600501" y="2133600"/>
            <a:ext cx="11313995" cy="3777622"/>
          </a:xfrm>
        </p:spPr>
        <p:txBody>
          <a:bodyPr>
            <a:normAutofit/>
          </a:bodyPr>
          <a:lstStyle/>
          <a:p>
            <a:pPr marL="0" lvl="0" indent="0" algn="r" rtl="1">
              <a:buNone/>
            </a:pPr>
            <a:r>
              <a:rPr lang="fa-IR" sz="3200" dirty="0" smtClean="0">
                <a:cs typeface="B Mitra" panose="00000400000000000000" pitchFamily="2" charset="-78"/>
              </a:rPr>
              <a:t>3. </a:t>
            </a:r>
            <a:r>
              <a:rPr lang="ar-SA" sz="3200" b="1" dirty="0" smtClean="0">
                <a:cs typeface="B Mitra" panose="00000400000000000000" pitchFamily="2" charset="-78"/>
              </a:rPr>
              <a:t>پژوهش </a:t>
            </a:r>
            <a:r>
              <a:rPr lang="ar-SA" sz="3200" b="1" dirty="0">
                <a:cs typeface="B Mitra" panose="00000400000000000000" pitchFamily="2" charset="-78"/>
              </a:rPr>
              <a:t>بر انسان فقط در صورتي توجيه</a:t>
            </a:r>
            <a:r>
              <a:rPr lang="en-US" sz="3200" b="1" dirty="0">
                <a:cs typeface="B Mitra" panose="00000400000000000000" pitchFamily="2" charset="-78"/>
              </a:rPr>
              <a:t>‌</a:t>
            </a:r>
            <a:r>
              <a:rPr lang="ar-SA" sz="3200" b="1" dirty="0">
                <a:cs typeface="B Mitra" panose="00000400000000000000" pitchFamily="2" charset="-78"/>
              </a:rPr>
              <a:t>پذير است كه منافع بالقوه</a:t>
            </a:r>
            <a:r>
              <a:rPr lang="en-US" sz="3200" b="1" dirty="0">
                <a:cs typeface="B Mitra" panose="00000400000000000000" pitchFamily="2" charset="-78"/>
              </a:rPr>
              <a:t>‌</a:t>
            </a:r>
            <a:r>
              <a:rPr lang="ar-SA" sz="3200" b="1" dirty="0">
                <a:cs typeface="B Mitra" panose="00000400000000000000" pitchFamily="2" charset="-78"/>
              </a:rPr>
              <a:t>ي آن براي هر فرد آزمودني بيش</a:t>
            </a:r>
            <a:r>
              <a:rPr lang="en-US" sz="3200" b="1" dirty="0">
                <a:cs typeface="B Mitra" panose="00000400000000000000" pitchFamily="2" charset="-78"/>
              </a:rPr>
              <a:t>‌</a:t>
            </a:r>
            <a:r>
              <a:rPr lang="ar-SA" sz="3200" b="1" dirty="0">
                <a:cs typeface="B Mitra" panose="00000400000000000000" pitchFamily="2" charset="-78"/>
              </a:rPr>
              <a:t>تر از خطرهاي  آن باشد. </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در </a:t>
            </a:r>
            <a:r>
              <a:rPr lang="ar-SA" sz="3200" dirty="0">
                <a:cs typeface="B Mitra" panose="00000400000000000000" pitchFamily="2" charset="-78"/>
              </a:rPr>
              <a:t>پژوهش</a:t>
            </a:r>
            <a:r>
              <a:rPr lang="en-US" sz="3200" dirty="0">
                <a:cs typeface="B Mitra" panose="00000400000000000000" pitchFamily="2" charset="-78"/>
              </a:rPr>
              <a:t>‌</a:t>
            </a:r>
            <a:r>
              <a:rPr lang="ar-SA" sz="3200" dirty="0">
                <a:cs typeface="B Mitra" panose="00000400000000000000" pitchFamily="2" charset="-78"/>
              </a:rPr>
              <a:t>هاي </a:t>
            </a:r>
            <a:r>
              <a:rPr lang="ar-SA" sz="3200" dirty="0" smtClean="0">
                <a:cs typeface="B Mitra" panose="00000400000000000000" pitchFamily="2" charset="-78"/>
              </a:rPr>
              <a:t>غير </a:t>
            </a:r>
            <a:r>
              <a:rPr lang="ar-SA" sz="3200" dirty="0">
                <a:cs typeface="B Mitra" panose="00000400000000000000" pitchFamily="2" charset="-78"/>
              </a:rPr>
              <a:t>درماني، سطح </a:t>
            </a:r>
            <a:r>
              <a:rPr lang="ar-SA" sz="3200" dirty="0" smtClean="0">
                <a:cs typeface="B Mitra" panose="00000400000000000000" pitchFamily="2" charset="-78"/>
              </a:rPr>
              <a:t>آسيب نبايد </a:t>
            </a:r>
            <a:r>
              <a:rPr lang="ar-SA" sz="3200" dirty="0">
                <a:cs typeface="B Mitra" panose="00000400000000000000" pitchFamily="2" charset="-78"/>
              </a:rPr>
              <a:t>بيش</a:t>
            </a:r>
            <a:r>
              <a:rPr lang="en-US" sz="3200" dirty="0">
                <a:cs typeface="B Mitra" panose="00000400000000000000" pitchFamily="2" charset="-78"/>
              </a:rPr>
              <a:t>‌</a:t>
            </a:r>
            <a:r>
              <a:rPr lang="ar-SA" sz="3200" dirty="0">
                <a:cs typeface="B Mitra" panose="00000400000000000000" pitchFamily="2" charset="-78"/>
              </a:rPr>
              <a:t>تر از آن</a:t>
            </a:r>
            <a:r>
              <a:rPr lang="en-US" sz="3200" dirty="0">
                <a:cs typeface="B Mitra" panose="00000400000000000000" pitchFamily="2" charset="-78"/>
              </a:rPr>
              <a:t>‌</a:t>
            </a:r>
            <a:r>
              <a:rPr lang="ar-SA" sz="3200" dirty="0">
                <a:cs typeface="B Mitra" panose="00000400000000000000" pitchFamily="2" charset="-78"/>
              </a:rPr>
              <a:t>چه باشد كه مردم عادي در زندگي روزمره</a:t>
            </a:r>
            <a:r>
              <a:rPr lang="en-US" sz="3200" dirty="0">
                <a:cs typeface="B Mitra" panose="00000400000000000000" pitchFamily="2" charset="-78"/>
              </a:rPr>
              <a:t>‌</a:t>
            </a:r>
            <a:r>
              <a:rPr lang="ar-SA" sz="3200" dirty="0">
                <a:cs typeface="B Mitra" panose="00000400000000000000" pitchFamily="2" charset="-78"/>
              </a:rPr>
              <a:t>ي خود با آن مواجه مي</a:t>
            </a:r>
            <a:r>
              <a:rPr lang="en-US" sz="3200" dirty="0">
                <a:cs typeface="B Mitra" panose="00000400000000000000" pitchFamily="2" charset="-78"/>
              </a:rPr>
              <a:t>‌</a:t>
            </a:r>
            <a:r>
              <a:rPr lang="ar-SA" sz="3200" dirty="0">
                <a:cs typeface="B Mitra" panose="00000400000000000000" pitchFamily="2" charset="-78"/>
              </a:rPr>
              <a:t>شوند. </a:t>
            </a:r>
            <a:endParaRPr lang="fa-IR" sz="3200" dirty="0" smtClean="0">
              <a:cs typeface="B Mitra" panose="00000400000000000000" pitchFamily="2" charset="-78"/>
            </a:endParaRPr>
          </a:p>
          <a:p>
            <a:pPr marL="0" lvl="0" indent="0" algn="r" rtl="1">
              <a:buNone/>
            </a:pPr>
            <a:r>
              <a:rPr lang="ar-SA" sz="3200" dirty="0" smtClean="0">
                <a:cs typeface="B Mitra" panose="00000400000000000000" pitchFamily="2" charset="-78"/>
              </a:rPr>
              <a:t>حصول </a:t>
            </a:r>
            <a:r>
              <a:rPr lang="ar-SA" sz="3200" dirty="0">
                <a:cs typeface="B Mitra" panose="00000400000000000000" pitchFamily="2" charset="-78"/>
              </a:rPr>
              <a:t>اطمينان از اين امر برعهده</a:t>
            </a:r>
            <a:r>
              <a:rPr lang="en-US" sz="3200" dirty="0">
                <a:cs typeface="B Mitra" panose="00000400000000000000" pitchFamily="2" charset="-78"/>
              </a:rPr>
              <a:t>‌</a:t>
            </a:r>
            <a:r>
              <a:rPr lang="ar-SA" sz="3200" dirty="0">
                <a:cs typeface="B Mitra" panose="00000400000000000000" pitchFamily="2" charset="-78"/>
              </a:rPr>
              <a:t>ي طراحان، مجريان و همکاران پژوهش و تمامي شوراهاي بررسي يا پايش</a:t>
            </a:r>
            <a:r>
              <a:rPr lang="en-US" sz="3200" dirty="0">
                <a:cs typeface="B Mitra" panose="00000400000000000000" pitchFamily="2" charset="-78"/>
              </a:rPr>
              <a:t>‌</a:t>
            </a:r>
            <a:r>
              <a:rPr lang="ar-SA" sz="3200" dirty="0">
                <a:cs typeface="B Mitra" panose="00000400000000000000" pitchFamily="2" charset="-78"/>
              </a:rPr>
              <a:t>کننده</a:t>
            </a:r>
            <a:r>
              <a:rPr lang="en-US" sz="3200" dirty="0">
                <a:cs typeface="B Mitra" panose="00000400000000000000" pitchFamily="2" charset="-78"/>
              </a:rPr>
              <a:t>‌</a:t>
            </a:r>
            <a:r>
              <a:rPr lang="ar-SA" sz="3200" dirty="0">
                <a:cs typeface="B Mitra" panose="00000400000000000000" pitchFamily="2" charset="-78"/>
              </a:rPr>
              <a:t>ي پژوهش از جمله كميته</a:t>
            </a:r>
            <a:r>
              <a:rPr lang="en-US" sz="3200" dirty="0">
                <a:cs typeface="B Mitra" panose="00000400000000000000" pitchFamily="2" charset="-78"/>
              </a:rPr>
              <a:t>‌</a:t>
            </a:r>
            <a:r>
              <a:rPr lang="ar-SA" sz="3200" dirty="0">
                <a:cs typeface="B Mitra" panose="00000400000000000000" pitchFamily="2" charset="-78"/>
              </a:rPr>
              <a:t>ي اخلاق در پژوهش</a:t>
            </a:r>
            <a:r>
              <a:rPr lang="en-US" sz="3200" dirty="0">
                <a:cs typeface="B Mitra" panose="00000400000000000000" pitchFamily="2" charset="-78"/>
              </a:rPr>
              <a:t>‌</a:t>
            </a:r>
            <a:r>
              <a:rPr lang="ar-SA" sz="3200" dirty="0">
                <a:cs typeface="B Mitra" panose="00000400000000000000" pitchFamily="2" charset="-78"/>
              </a:rPr>
              <a:t> است. </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412668559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000" b="1" dirty="0" smtClean="0">
                <a:solidFill>
                  <a:srgbClr val="FF0000"/>
                </a:solidFill>
                <a:cs typeface="B Compset" panose="00000400000000000000" pitchFamily="2" charset="-78"/>
              </a:rPr>
              <a:t>افزایش سود و کاهش خطر</a:t>
            </a:r>
            <a:endParaRPr lang="en-US" sz="40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1295400" y="2556932"/>
            <a:ext cx="9958753" cy="3318936"/>
          </a:xfrm>
        </p:spPr>
        <p:txBody>
          <a:bodyPr>
            <a:normAutofit lnSpcReduction="10000"/>
          </a:bodyPr>
          <a:lstStyle/>
          <a:p>
            <a:r>
              <a:rPr lang="fa-IR" sz="4000" dirty="0" smtClean="0">
                <a:solidFill>
                  <a:srgbClr val="FF0000"/>
                </a:solidFill>
                <a:cs typeface="B Lotus" panose="00000400000000000000" pitchFamily="2" charset="-78"/>
              </a:rPr>
              <a:t>هدف </a:t>
            </a:r>
            <a:r>
              <a:rPr lang="fa-IR" sz="4000" dirty="0">
                <a:cs typeface="B Lotus" panose="00000400000000000000" pitchFamily="2" charset="-78"/>
              </a:rPr>
              <a:t>پژوهش </a:t>
            </a:r>
            <a:r>
              <a:rPr lang="fa-IR" sz="4000" dirty="0" smtClean="0">
                <a:solidFill>
                  <a:srgbClr val="FF0000"/>
                </a:solidFill>
                <a:cs typeface="B Lotus" panose="00000400000000000000" pitchFamily="2" charset="-78"/>
              </a:rPr>
              <a:t>سود رسانی </a:t>
            </a:r>
            <a:r>
              <a:rPr lang="fa-IR" sz="4000" dirty="0" smtClean="0">
                <a:cs typeface="B Lotus" panose="00000400000000000000" pitchFamily="2" charset="-78"/>
              </a:rPr>
              <a:t>به شرکت کنندگان و جامعه باشد.</a:t>
            </a:r>
          </a:p>
          <a:p>
            <a:pPr algn="r" rtl="1"/>
            <a:r>
              <a:rPr lang="fa-IR" sz="4000" dirty="0" smtClean="0">
                <a:cs typeface="B Lotus" panose="00000400000000000000" pitchFamily="2" charset="-78"/>
              </a:rPr>
              <a:t>ضرر پژوهش در مقایسه با منفعت آن بسیار ناچیز است. </a:t>
            </a:r>
          </a:p>
          <a:p>
            <a:pPr algn="r" rtl="1"/>
            <a:r>
              <a:rPr lang="fa-IR" sz="4000" dirty="0" smtClean="0">
                <a:cs typeface="B Lotus" panose="00000400000000000000" pitchFamily="2" charset="-78"/>
              </a:rPr>
              <a:t>سود رسانی تحقیق به </a:t>
            </a:r>
            <a:r>
              <a:rPr lang="fa-IR" sz="4000" dirty="0" smtClean="0">
                <a:solidFill>
                  <a:srgbClr val="FF0000"/>
                </a:solidFill>
                <a:cs typeface="B Lotus" panose="00000400000000000000" pitchFamily="2" charset="-78"/>
              </a:rPr>
              <a:t>حداکثر ممکن </a:t>
            </a:r>
            <a:r>
              <a:rPr lang="fa-IR" sz="4000" dirty="0" smtClean="0">
                <a:cs typeface="B Lotus" panose="00000400000000000000" pitchFamily="2" charset="-78"/>
              </a:rPr>
              <a:t>برسد (استفاده از بیمارانی که احتمال سود بیشتر وجود دارد یا از سایر درمان ها نتیجه نگرفته اند.).</a:t>
            </a:r>
          </a:p>
          <a:p>
            <a:pPr algn="r" rtl="1"/>
            <a:endParaRPr lang="en-US" sz="4000" dirty="0">
              <a:cs typeface="B Lotus" panose="00000400000000000000" pitchFamily="2" charset="-78"/>
            </a:endParaRPr>
          </a:p>
        </p:txBody>
      </p:sp>
      <p:pic>
        <p:nvPicPr>
          <p:cNvPr id="4" name="Picture 4" descr="j0300840"/>
          <p:cNvPicPr>
            <a:picLocks noChangeAspect="1" noChangeArrowheads="1"/>
          </p:cNvPicPr>
          <p:nvPr/>
        </p:nvPicPr>
        <p:blipFill>
          <a:blip r:embed="rId2" cstate="print"/>
          <a:srcRect/>
          <a:stretch>
            <a:fillRect/>
          </a:stretch>
        </p:blipFill>
        <p:spPr bwMode="auto">
          <a:xfrm>
            <a:off x="1074398" y="757122"/>
            <a:ext cx="1815084" cy="1528877"/>
          </a:xfrm>
          <a:prstGeom prst="rect">
            <a:avLst/>
          </a:prstGeom>
          <a:noFill/>
        </p:spPr>
      </p:pic>
    </p:spTree>
    <p:extLst>
      <p:ext uri="{BB962C8B-B14F-4D97-AF65-F5344CB8AC3E}">
        <p14:creationId xmlns:p14="http://schemas.microsoft.com/office/powerpoint/2010/main" val="218152627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8384" y="337078"/>
            <a:ext cx="9601196" cy="651934"/>
          </a:xfrm>
        </p:spPr>
        <p:txBody>
          <a:bodyPr>
            <a:normAutofit fontScale="90000"/>
          </a:bodyPr>
          <a:lstStyle/>
          <a:p>
            <a:pPr algn="ctr"/>
            <a:r>
              <a:rPr lang="ar-IQ" sz="4000" b="1" dirty="0" smtClean="0">
                <a:solidFill>
                  <a:srgbClr val="FF0000"/>
                </a:solidFill>
                <a:cs typeface="B Compset" panose="00000400000000000000" pitchFamily="2" charset="-78"/>
              </a:rPr>
              <a:t>ارزیابی خطر-فایده</a:t>
            </a:r>
            <a:endParaRPr lang="en-US" sz="40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670560" y="1600201"/>
            <a:ext cx="10616139" cy="4525963"/>
          </a:xfrm>
        </p:spPr>
        <p:txBody>
          <a:bodyPr>
            <a:noAutofit/>
          </a:bodyPr>
          <a:lstStyle/>
          <a:p>
            <a:pPr algn="r" rtl="1"/>
            <a:endParaRPr lang="fa-IR" sz="4000" dirty="0" smtClean="0">
              <a:cs typeface="B Compset" panose="00000400000000000000" pitchFamily="2" charset="-78"/>
            </a:endParaRPr>
          </a:p>
          <a:p>
            <a:pPr algn="r" rtl="1"/>
            <a:r>
              <a:rPr lang="ar-IQ" sz="4000" dirty="0" smtClean="0">
                <a:cs typeface="B Compset" panose="00000400000000000000" pitchFamily="2" charset="-78"/>
              </a:rPr>
              <a:t>در تمامی اقدامات مرتبط با سلامت</a:t>
            </a:r>
            <a:endParaRPr lang="en-US" sz="4000" dirty="0" smtClean="0">
              <a:cs typeface="B Compset" panose="00000400000000000000" pitchFamily="2" charset="-78"/>
            </a:endParaRPr>
          </a:p>
          <a:p>
            <a:pPr algn="r" rtl="1"/>
            <a:r>
              <a:rPr lang="ar-IQ" sz="4000" b="1" dirty="0" smtClean="0">
                <a:solidFill>
                  <a:srgbClr val="0000FF"/>
                </a:solidFill>
                <a:cs typeface="B Compset" panose="00000400000000000000" pitchFamily="2" charset="-78"/>
              </a:rPr>
              <a:t>پیش از مرحله رضایت آگاهانه</a:t>
            </a:r>
          </a:p>
        </p:txBody>
      </p:sp>
    </p:spTree>
    <p:extLst>
      <p:ext uri="{BB962C8B-B14F-4D97-AF65-F5344CB8AC3E}">
        <p14:creationId xmlns:p14="http://schemas.microsoft.com/office/powerpoint/2010/main" val="201563793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9762" y="765705"/>
            <a:ext cx="9601196" cy="1303867"/>
          </a:xfrm>
        </p:spPr>
        <p:txBody>
          <a:bodyPr>
            <a:normAutofit/>
          </a:bodyPr>
          <a:lstStyle/>
          <a:p>
            <a:pPr algn="ctr"/>
            <a:r>
              <a:rPr lang="ar-IQ" sz="4400" b="1" dirty="0">
                <a:solidFill>
                  <a:srgbClr val="FF0000"/>
                </a:solidFill>
                <a:cs typeface="B Compset" panose="00000400000000000000" pitchFamily="2" charset="-78"/>
              </a:rPr>
              <a:t>ارزیابی خطر-فایده</a:t>
            </a:r>
            <a:endParaRPr lang="en-US" sz="4400" b="1" dirty="0">
              <a:cs typeface="B Compset" panose="00000400000000000000" pitchFamily="2" charset="-78"/>
            </a:endParaRPr>
          </a:p>
        </p:txBody>
      </p:sp>
      <p:sp>
        <p:nvSpPr>
          <p:cNvPr id="3" name="Content Placeholder 2"/>
          <p:cNvSpPr>
            <a:spLocks noGrp="1"/>
          </p:cNvSpPr>
          <p:nvPr>
            <p:ph idx="1"/>
          </p:nvPr>
        </p:nvSpPr>
        <p:spPr>
          <a:xfrm>
            <a:off x="4876801" y="1583140"/>
            <a:ext cx="7187820" cy="5012395"/>
          </a:xfrm>
        </p:spPr>
        <p:txBody>
          <a:bodyPr>
            <a:noAutofit/>
          </a:bodyPr>
          <a:lstStyle/>
          <a:p>
            <a:pPr algn="r" rtl="1"/>
            <a:r>
              <a:rPr lang="ar-IQ" sz="4400" dirty="0" smtClean="0">
                <a:cs typeface="B Compset" panose="00000400000000000000" pitchFamily="2" charset="-78"/>
              </a:rPr>
              <a:t>بررسی تک تک مداخلات، ضرورت آن ها و به</a:t>
            </a:r>
            <a:r>
              <a:rPr lang="ar-IQ" sz="4400" dirty="0" smtClean="0">
                <a:solidFill>
                  <a:srgbClr val="0000FF"/>
                </a:solidFill>
                <a:cs typeface="B Compset" panose="00000400000000000000" pitchFamily="2" charset="-78"/>
              </a:rPr>
              <a:t> حداقل رساندن خطر</a:t>
            </a:r>
          </a:p>
          <a:p>
            <a:pPr algn="r" rtl="1"/>
            <a:r>
              <a:rPr lang="ar-IQ" sz="4400" dirty="0" smtClean="0">
                <a:cs typeface="B Compset" panose="00000400000000000000" pitchFamily="2" charset="-78"/>
              </a:rPr>
              <a:t>جایگزین کردن مداخلات پژوهشی با مداخلاتی که بخشی از </a:t>
            </a:r>
            <a:r>
              <a:rPr lang="ar-IQ" sz="4400" dirty="0" smtClean="0">
                <a:solidFill>
                  <a:srgbClr val="0000FF"/>
                </a:solidFill>
                <a:cs typeface="B Compset" panose="00000400000000000000" pitchFamily="2" charset="-78"/>
              </a:rPr>
              <a:t>فرآیند تشخیصی/درمانی روتین </a:t>
            </a:r>
            <a:r>
              <a:rPr lang="ar-IQ" sz="4400" dirty="0" smtClean="0">
                <a:cs typeface="B Compset" panose="00000400000000000000" pitchFamily="2" charset="-78"/>
              </a:rPr>
              <a:t>بیمار اند.</a:t>
            </a:r>
          </a:p>
        </p:txBody>
      </p:sp>
      <p:pic>
        <p:nvPicPr>
          <p:cNvPr id="5" name="Picture 4"/>
          <p:cNvPicPr>
            <a:picLocks noChangeAspect="1"/>
          </p:cNvPicPr>
          <p:nvPr/>
        </p:nvPicPr>
        <p:blipFill>
          <a:blip r:embed="rId2"/>
          <a:stretch>
            <a:fillRect/>
          </a:stretch>
        </p:blipFill>
        <p:spPr>
          <a:xfrm>
            <a:off x="457200" y="1177194"/>
            <a:ext cx="4546600" cy="4766408"/>
          </a:xfrm>
          <a:prstGeom prst="rect">
            <a:avLst/>
          </a:prstGeom>
        </p:spPr>
      </p:pic>
    </p:spTree>
    <p:extLst>
      <p:ext uri="{BB962C8B-B14F-4D97-AF65-F5344CB8AC3E}">
        <p14:creationId xmlns:p14="http://schemas.microsoft.com/office/powerpoint/2010/main" val="203224872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616364"/>
            <a:ext cx="9601196" cy="1303867"/>
          </a:xfrm>
        </p:spPr>
        <p:txBody>
          <a:bodyPr/>
          <a:lstStyle/>
          <a:p>
            <a:pPr algn="ctr"/>
            <a:r>
              <a:rPr lang="fa-IR" b="1" dirty="0" smtClean="0">
                <a:solidFill>
                  <a:srgbClr val="FF0000"/>
                </a:solidFill>
              </a:rPr>
              <a:t>ضررها</a:t>
            </a:r>
            <a:endParaRPr lang="en-US" b="1" dirty="0">
              <a:solidFill>
                <a:srgbClr val="FF0000"/>
              </a:solidFill>
            </a:endParaRPr>
          </a:p>
        </p:txBody>
      </p:sp>
      <p:sp>
        <p:nvSpPr>
          <p:cNvPr id="3" name="Content Placeholder 2"/>
          <p:cNvSpPr>
            <a:spLocks noGrp="1"/>
          </p:cNvSpPr>
          <p:nvPr>
            <p:ph idx="1"/>
          </p:nvPr>
        </p:nvSpPr>
        <p:spPr>
          <a:xfrm>
            <a:off x="677334" y="2489975"/>
            <a:ext cx="10576820" cy="3270028"/>
          </a:xfrm>
        </p:spPr>
        <p:txBody>
          <a:bodyPr>
            <a:normAutofit fontScale="77500" lnSpcReduction="20000"/>
          </a:bodyPr>
          <a:lstStyle/>
          <a:p>
            <a:pPr algn="r" rtl="1"/>
            <a:r>
              <a:rPr lang="fa-IR" sz="3600" b="1" dirty="0" smtClean="0">
                <a:solidFill>
                  <a:srgbClr val="FF0000"/>
                </a:solidFill>
                <a:cs typeface="B Lotus" panose="00000400000000000000" pitchFamily="2" charset="-78"/>
              </a:rPr>
              <a:t>ضررهای جسمانی</a:t>
            </a:r>
          </a:p>
          <a:p>
            <a:pPr algn="r" rtl="1"/>
            <a:r>
              <a:rPr lang="fa-IR" sz="3600" b="1" dirty="0" smtClean="0">
                <a:solidFill>
                  <a:srgbClr val="FF0000"/>
                </a:solidFill>
                <a:cs typeface="B Lotus" panose="00000400000000000000" pitchFamily="2" charset="-78"/>
              </a:rPr>
              <a:t>ضررهای روانی و اجتماعی: </a:t>
            </a:r>
            <a:r>
              <a:rPr lang="fa-IR" sz="3600" dirty="0" smtClean="0">
                <a:cs typeface="B Lotus" panose="00000400000000000000" pitchFamily="2" charset="-78"/>
              </a:rPr>
              <a:t>اضطراب، احساس گناه، افشا رازهای شخصی</a:t>
            </a:r>
          </a:p>
          <a:p>
            <a:pPr marL="0" indent="0" algn="r" rtl="1">
              <a:buNone/>
            </a:pPr>
            <a:r>
              <a:rPr lang="fa-IR" sz="3600" dirty="0" smtClean="0">
                <a:cs typeface="B Lotus" panose="00000400000000000000" pitchFamily="2" charset="-78"/>
              </a:rPr>
              <a:t>پژوهش در دبیرستان ها، خطر برچسب خوردن در زمان انتخاب افراد بر اساس معیارهای ورود و عدم ورود</a:t>
            </a:r>
          </a:p>
          <a:p>
            <a:pPr marL="0" indent="0" algn="r" rtl="1">
              <a:buNone/>
            </a:pPr>
            <a:r>
              <a:rPr lang="fa-IR" sz="3600" dirty="0" smtClean="0">
                <a:cs typeface="B Lotus" panose="00000400000000000000" pitchFamily="2" charset="-78"/>
              </a:rPr>
              <a:t>احساس حقارت (مثل تقسیم افراد براساس وضعیت اقتصادی به گروه فقیر و غنی).</a:t>
            </a:r>
          </a:p>
          <a:p>
            <a:pPr algn="r" rtl="1"/>
            <a:r>
              <a:rPr lang="fa-IR" sz="3600" b="1" dirty="0" smtClean="0">
                <a:solidFill>
                  <a:srgbClr val="FF0000"/>
                </a:solidFill>
                <a:cs typeface="B Lotus" panose="00000400000000000000" pitchFamily="2" charset="-78"/>
              </a:rPr>
              <a:t>ضررهای اقتصادی: </a:t>
            </a:r>
            <a:r>
              <a:rPr lang="fa-IR" sz="3600" dirty="0" smtClean="0">
                <a:cs typeface="B Lotus" panose="00000400000000000000" pitchFamily="2" charset="-78"/>
              </a:rPr>
              <a:t>هزینه ها، دفترچه بیمه، از کار افتادن، مرخصی</a:t>
            </a:r>
          </a:p>
          <a:p>
            <a:pPr algn="r" rtl="1"/>
            <a:r>
              <a:rPr lang="fa-IR" sz="3600" dirty="0" smtClean="0">
                <a:solidFill>
                  <a:srgbClr val="FF0000"/>
                </a:solidFill>
                <a:cs typeface="B Lotus" panose="00000400000000000000" pitchFamily="2" charset="-78"/>
              </a:rPr>
              <a:t>ضررهای معنوی</a:t>
            </a:r>
            <a:endParaRPr lang="en-US" sz="3600" dirty="0">
              <a:solidFill>
                <a:srgbClr val="FF0000"/>
              </a:solidFill>
              <a:cs typeface="B Lotus" panose="00000400000000000000" pitchFamily="2" charset="-78"/>
            </a:endParaRPr>
          </a:p>
        </p:txBody>
      </p:sp>
    </p:spTree>
    <p:extLst>
      <p:ext uri="{BB962C8B-B14F-4D97-AF65-F5344CB8AC3E}">
        <p14:creationId xmlns:p14="http://schemas.microsoft.com/office/powerpoint/2010/main" val="355990126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2991" y="624111"/>
            <a:ext cx="8911687" cy="863496"/>
          </a:xfrm>
          <a:solidFill>
            <a:schemeClr val="accent2">
              <a:lumMod val="75000"/>
            </a:schemeClr>
          </a:solidFill>
        </p:spPr>
        <p:txBody>
          <a:bodyPr>
            <a:normAutofit/>
          </a:bodyPr>
          <a:lstStyle/>
          <a:p>
            <a:pPr algn="ctr"/>
            <a:r>
              <a:rPr lang="fa-IR" sz="4400" b="1" dirty="0" smtClean="0">
                <a:solidFill>
                  <a:srgbClr val="FF0000"/>
                </a:solidFill>
                <a:cs typeface="B Compset" panose="00000400000000000000" pitchFamily="2" charset="-78"/>
              </a:rPr>
              <a:t>ارزیابی سود و زیان</a:t>
            </a:r>
            <a:endParaRPr lang="en-US" sz="4400" b="1" dirty="0">
              <a:solidFill>
                <a:srgbClr val="FF0000"/>
              </a:solidFill>
              <a:cs typeface="B Compset" panose="00000400000000000000" pitchFamily="2" charset="-78"/>
            </a:endParaRPr>
          </a:p>
        </p:txBody>
      </p:sp>
      <p:sp>
        <p:nvSpPr>
          <p:cNvPr id="3" name="Content Placeholder 2"/>
          <p:cNvSpPr>
            <a:spLocks noGrp="1"/>
          </p:cNvSpPr>
          <p:nvPr>
            <p:ph idx="1"/>
          </p:nvPr>
        </p:nvSpPr>
        <p:spPr>
          <a:xfrm>
            <a:off x="717452" y="1905000"/>
            <a:ext cx="11169748" cy="3970868"/>
          </a:xfrm>
        </p:spPr>
        <p:txBody>
          <a:bodyPr>
            <a:normAutofit/>
          </a:bodyPr>
          <a:lstStyle/>
          <a:p>
            <a:pPr algn="r" rtl="1"/>
            <a:r>
              <a:rPr lang="fa-IR" sz="4000" dirty="0" smtClean="0">
                <a:cs typeface="B Compset" panose="00000400000000000000" pitchFamily="2" charset="-78"/>
              </a:rPr>
              <a:t> پژوهش گر بایستی سود و زیان های پژوهش را ارزیابی کند.</a:t>
            </a:r>
          </a:p>
          <a:p>
            <a:pPr algn="r" rtl="1"/>
            <a:r>
              <a:rPr lang="fa-IR" sz="4000" dirty="0" smtClean="0">
                <a:cs typeface="B Compset" panose="00000400000000000000" pitchFamily="2" charset="-78"/>
              </a:rPr>
              <a:t> نباید اغراق شود.</a:t>
            </a:r>
          </a:p>
          <a:p>
            <a:pPr algn="r" rtl="1"/>
            <a:r>
              <a:rPr lang="ar-IQ" sz="4000" dirty="0" smtClean="0">
                <a:cs typeface="B Compset" panose="00000400000000000000" pitchFamily="2" charset="-78"/>
              </a:rPr>
              <a:t>روشن </a:t>
            </a:r>
            <a:r>
              <a:rPr lang="ar-IQ" sz="4000" dirty="0">
                <a:cs typeface="B Compset" panose="00000400000000000000" pitchFamily="2" charset="-78"/>
              </a:rPr>
              <a:t>بودن </a:t>
            </a:r>
            <a:r>
              <a:rPr lang="ar-IQ" sz="4000" b="1" dirty="0">
                <a:solidFill>
                  <a:srgbClr val="0000FF"/>
                </a:solidFill>
                <a:cs typeface="B Compset" panose="00000400000000000000" pitchFamily="2" charset="-78"/>
              </a:rPr>
              <a:t>فقدان فایده مستقیم </a:t>
            </a:r>
            <a:r>
              <a:rPr lang="ar-IQ" sz="4000" dirty="0">
                <a:cs typeface="B Compset" panose="00000400000000000000" pitchFamily="2" charset="-78"/>
              </a:rPr>
              <a:t>در رضایت </a:t>
            </a:r>
            <a:r>
              <a:rPr lang="ar-IQ" sz="4000" dirty="0" smtClean="0">
                <a:cs typeface="B Compset" panose="00000400000000000000" pitchFamily="2" charset="-78"/>
              </a:rPr>
              <a:t>نامه</a:t>
            </a:r>
            <a:endParaRPr lang="fa-IR" sz="4000" dirty="0" smtClean="0">
              <a:cs typeface="B Compset" panose="00000400000000000000" pitchFamily="2" charset="-78"/>
            </a:endParaRPr>
          </a:p>
          <a:p>
            <a:pPr algn="r" rtl="1"/>
            <a:endParaRPr lang="en-US" sz="4000" dirty="0">
              <a:cs typeface="B Compset" panose="00000400000000000000" pitchFamily="2" charset="-78"/>
            </a:endParaRPr>
          </a:p>
        </p:txBody>
      </p:sp>
    </p:spTree>
    <p:extLst>
      <p:ext uri="{BB962C8B-B14F-4D97-AF65-F5344CB8AC3E}">
        <p14:creationId xmlns:p14="http://schemas.microsoft.com/office/powerpoint/2010/main" val="265659511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200" b="1" dirty="0" smtClean="0">
                <a:solidFill>
                  <a:srgbClr val="FF0000"/>
                </a:solidFill>
                <a:cs typeface="B Mitra" panose="00000400000000000000" pitchFamily="2" charset="-78"/>
              </a:rPr>
              <a:t>هیچ توجیهی برای به خطر انداختن شرکت کنندگان در پژوهش قابل قبول نیست</a:t>
            </a:r>
            <a:endParaRPr lang="en-US" sz="32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4. </a:t>
            </a:r>
            <a:r>
              <a:rPr lang="ar-SA" sz="3200" b="1" dirty="0" smtClean="0">
                <a:cs typeface="B Mitra" panose="00000400000000000000" pitchFamily="2" charset="-78"/>
              </a:rPr>
              <a:t>مواردي </a:t>
            </a:r>
            <a:r>
              <a:rPr lang="ar-SA" sz="3200" b="1" dirty="0">
                <a:cs typeface="B Mitra" panose="00000400000000000000" pitchFamily="2" charset="-78"/>
              </a:rPr>
              <a:t>از قبيل سرعت، سهولت كار، راحتي پژوهشگر، هزينه</a:t>
            </a:r>
            <a:r>
              <a:rPr lang="en-US" sz="3200" b="1" dirty="0">
                <a:cs typeface="B Mitra" panose="00000400000000000000" pitchFamily="2" charset="-78"/>
              </a:rPr>
              <a:t>‌</a:t>
            </a:r>
            <a:r>
              <a:rPr lang="ar-SA" sz="3200" b="1" dirty="0">
                <a:cs typeface="B Mitra" panose="00000400000000000000" pitchFamily="2" charset="-78"/>
              </a:rPr>
              <a:t>ي پايين</a:t>
            </a:r>
            <a:r>
              <a:rPr lang="en-US" sz="3200" b="1" dirty="0">
                <a:cs typeface="B Mitra" panose="00000400000000000000" pitchFamily="2" charset="-78"/>
              </a:rPr>
              <a:t>‌</a:t>
            </a:r>
            <a:r>
              <a:rPr lang="ar-SA" sz="3200" b="1" dirty="0">
                <a:cs typeface="B Mitra" panose="00000400000000000000" pitchFamily="2" charset="-78"/>
              </a:rPr>
              <a:t>تر و/ يا صرفاً عملي بودن آن به هيچ وجه نبايد موجب قرار دادن آزمودني در معرض خطر يا زيان افزوده يا تحميل هر گونه محدوديت اختيار اضافي به وي شود. </a:t>
            </a:r>
            <a:endParaRPr lang="fa-IR" sz="3200" b="1" dirty="0" smtClean="0">
              <a:cs typeface="B Mitra" panose="00000400000000000000" pitchFamily="2" charset="-78"/>
            </a:endParaRPr>
          </a:p>
          <a:p>
            <a:pPr marL="0" lvl="0" indent="0" algn="r" rtl="1">
              <a:buNone/>
            </a:pPr>
            <a:r>
              <a:rPr lang="fa-IR" sz="3200" dirty="0" smtClean="0">
                <a:cs typeface="B Mitra" panose="00000400000000000000" pitchFamily="2" charset="-78"/>
              </a:rPr>
              <a:t>حفظ سلامت افراد اولین وظیفه پژوهشگر است.</a:t>
            </a:r>
            <a:endParaRPr lang="en-US" sz="3200"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3238185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xfrm>
            <a:off x="723331" y="1447801"/>
            <a:ext cx="10740787" cy="4366145"/>
          </a:xfrm>
        </p:spPr>
        <p:txBody>
          <a:bodyPr>
            <a:normAutofit/>
          </a:bodyPr>
          <a:lstStyle/>
          <a:p>
            <a:pPr algn="ctr" rtl="1" eaLnBrk="1" hangingPunct="1">
              <a:lnSpc>
                <a:spcPct val="90000"/>
              </a:lnSpc>
              <a:buFontTx/>
              <a:buNone/>
            </a:pPr>
            <a:r>
              <a:rPr lang="fa-IR" altLang="en-US" sz="4800" b="1" dirty="0" smtClean="0">
                <a:solidFill>
                  <a:schemeClr val="tx1"/>
                </a:solidFill>
                <a:latin typeface="Times New Roman" panose="02020603050405020304" pitchFamily="18" charset="0"/>
                <a:cs typeface="B Lotus" panose="00000400000000000000" pitchFamily="2" charset="-78"/>
              </a:rPr>
              <a:t>ایجاد تعادل </a:t>
            </a:r>
          </a:p>
          <a:p>
            <a:pPr algn="ctr" rtl="1" eaLnBrk="1" hangingPunct="1">
              <a:lnSpc>
                <a:spcPct val="90000"/>
              </a:lnSpc>
              <a:buFontTx/>
              <a:buNone/>
            </a:pPr>
            <a:r>
              <a:rPr lang="fa-IR" altLang="en-US" sz="4800" b="1" dirty="0" smtClean="0">
                <a:solidFill>
                  <a:srgbClr val="FF0000"/>
                </a:solidFill>
                <a:latin typeface="Times New Roman" panose="02020603050405020304" pitchFamily="18" charset="0"/>
                <a:cs typeface="B Lotus" panose="00000400000000000000" pitchFamily="2" charset="-78"/>
              </a:rPr>
              <a:t>با تدوین </a:t>
            </a:r>
            <a:r>
              <a:rPr lang="ar-SA" altLang="en-US" sz="4800" b="1" dirty="0" smtClean="0">
                <a:solidFill>
                  <a:srgbClr val="FF0000"/>
                </a:solidFill>
                <a:latin typeface="Times New Roman" panose="02020603050405020304" pitchFamily="18" charset="0"/>
                <a:cs typeface="B Lotus" panose="00000400000000000000" pitchFamily="2" charset="-78"/>
              </a:rPr>
              <a:t>ضوابط </a:t>
            </a:r>
            <a:r>
              <a:rPr lang="ar-SA" altLang="en-US" sz="4800" b="1" dirty="0">
                <a:solidFill>
                  <a:srgbClr val="FF0000"/>
                </a:solidFill>
                <a:latin typeface="Times New Roman" panose="02020603050405020304" pitchFamily="18" charset="0"/>
                <a:cs typeface="B Lotus" panose="00000400000000000000" pitchFamily="2" charset="-78"/>
              </a:rPr>
              <a:t>و استانداردها</a:t>
            </a:r>
            <a:r>
              <a:rPr lang="fa-IR" altLang="en-US" sz="4800" b="1" dirty="0">
                <a:solidFill>
                  <a:srgbClr val="FF0000"/>
                </a:solidFill>
                <a:latin typeface="Times New Roman" panose="02020603050405020304" pitchFamily="18" charset="0"/>
                <a:cs typeface="B Lotus" panose="00000400000000000000" pitchFamily="2" charset="-78"/>
              </a:rPr>
              <a:t> و </a:t>
            </a:r>
            <a:r>
              <a:rPr lang="fa-IR" altLang="en-US" sz="4800" b="1" dirty="0" smtClean="0">
                <a:solidFill>
                  <a:srgbClr val="FF0000"/>
                </a:solidFill>
                <a:latin typeface="Times New Roman" panose="02020603050405020304" pitchFamily="18" charset="0"/>
                <a:cs typeface="B Lotus" panose="00000400000000000000" pitchFamily="2" charset="-78"/>
              </a:rPr>
              <a:t>قوانینی اخلاق</a:t>
            </a:r>
            <a:endParaRPr lang="fa-IR" altLang="en-US" sz="4800" b="1" dirty="0">
              <a:solidFill>
                <a:srgbClr val="FF0000"/>
              </a:solidFill>
              <a:latin typeface="Times New Roman" panose="02020603050405020304" pitchFamily="18" charset="0"/>
              <a:cs typeface="B Lotus" panose="00000400000000000000" pitchFamily="2" charset="-78"/>
            </a:endParaRPr>
          </a:p>
          <a:p>
            <a:pPr algn="ctr" rtl="1" eaLnBrk="1" hangingPunct="1">
              <a:lnSpc>
                <a:spcPct val="90000"/>
              </a:lnSpc>
              <a:buFontTx/>
              <a:buNone/>
            </a:pPr>
            <a:r>
              <a:rPr lang="fa-IR" altLang="en-US" sz="4800" b="1" dirty="0" smtClean="0">
                <a:latin typeface="Times New Roman" panose="02020603050405020304" pitchFamily="18" charset="0"/>
                <a:cs typeface="B Lotus" panose="00000400000000000000" pitchFamily="2" charset="-78"/>
              </a:rPr>
              <a:t>بین </a:t>
            </a:r>
            <a:r>
              <a:rPr lang="fa-IR" altLang="en-US" sz="4800" b="1" dirty="0">
                <a:latin typeface="Times New Roman" panose="02020603050405020304" pitchFamily="18" charset="0"/>
                <a:cs typeface="B Lotus" panose="00000400000000000000" pitchFamily="2" charset="-78"/>
              </a:rPr>
              <a:t>هدف نهایی پژوهش و </a:t>
            </a:r>
          </a:p>
          <a:p>
            <a:pPr algn="ctr" rtl="1" eaLnBrk="1" hangingPunct="1">
              <a:lnSpc>
                <a:spcPct val="90000"/>
              </a:lnSpc>
              <a:buFontTx/>
              <a:buNone/>
            </a:pPr>
            <a:r>
              <a:rPr lang="fa-IR" altLang="en-US" sz="4800" b="1" dirty="0" smtClean="0">
                <a:latin typeface="Times New Roman" panose="02020603050405020304" pitchFamily="18" charset="0"/>
                <a:cs typeface="B Lotus" panose="00000400000000000000" pitchFamily="2" charset="-78"/>
              </a:rPr>
              <a:t>آسیب های </a:t>
            </a:r>
            <a:r>
              <a:rPr lang="fa-IR" altLang="en-US" sz="4800" b="1" dirty="0">
                <a:latin typeface="Times New Roman" panose="02020603050405020304" pitchFamily="18" charset="0"/>
                <a:cs typeface="B Lotus" panose="00000400000000000000" pitchFamily="2" charset="-78"/>
              </a:rPr>
              <a:t>احتمالی ناشی از انجام </a:t>
            </a:r>
            <a:r>
              <a:rPr lang="fa-IR" altLang="en-US" sz="4800" b="1" dirty="0" smtClean="0">
                <a:latin typeface="Times New Roman" panose="02020603050405020304" pitchFamily="18" charset="0"/>
                <a:cs typeface="B Lotus" panose="00000400000000000000" pitchFamily="2" charset="-78"/>
              </a:rPr>
              <a:t>آن</a:t>
            </a:r>
            <a:endParaRPr lang="ar-SA" altLang="en-US" sz="4800" dirty="0" smtClean="0">
              <a:latin typeface="Times New Roman" panose="02020603050405020304" pitchFamily="18" charset="0"/>
              <a:cs typeface="B Titr" panose="00000700000000000000" pitchFamily="2" charset="-78"/>
            </a:endParaRPr>
          </a:p>
          <a:p>
            <a:pPr algn="ctr" rtl="1" eaLnBrk="1" hangingPunct="1">
              <a:lnSpc>
                <a:spcPct val="90000"/>
              </a:lnSpc>
              <a:buFontTx/>
              <a:buNone/>
            </a:pPr>
            <a:r>
              <a:rPr lang="ar-SA" altLang="en-US" sz="4800" dirty="0" smtClean="0">
                <a:latin typeface="Times New Roman" panose="02020603050405020304" pitchFamily="18" charset="0"/>
                <a:cs typeface="B Titr" panose="00000700000000000000" pitchFamily="2" charset="-78"/>
              </a:rPr>
              <a:t> </a:t>
            </a:r>
            <a:endParaRPr lang="en-US" altLang="en-US" sz="4800" dirty="0" smtClean="0">
              <a:latin typeface="Times New Roman" panose="02020603050405020304" pitchFamily="18" charset="0"/>
              <a:cs typeface="B Titr" panose="00000700000000000000" pitchFamily="2" charset="-78"/>
            </a:endParaRPr>
          </a:p>
        </p:txBody>
      </p:sp>
    </p:spTree>
    <p:extLst>
      <p:ext uri="{BB962C8B-B14F-4D97-AF65-F5344CB8AC3E}">
        <p14:creationId xmlns:p14="http://schemas.microsoft.com/office/powerpoint/2010/main" val="426416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8130">
                                            <p:txEl>
                                              <p:pRg st="0" end="0"/>
                                            </p:txEl>
                                          </p:spTgt>
                                        </p:tgtEl>
                                        <p:attrNameLst>
                                          <p:attrName>style.visibility</p:attrName>
                                        </p:attrNameLst>
                                      </p:cBhvr>
                                      <p:to>
                                        <p:strVal val="visible"/>
                                      </p:to>
                                    </p:set>
                                    <p:anim calcmode="lin" valueType="num">
                                      <p:cBhvr>
                                        <p:cTn id="7" dur="500" fill="hold"/>
                                        <p:tgtEl>
                                          <p:spTgt spid="4813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8130">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48130">
                                            <p:txEl>
                                              <p:pRg st="1" end="1"/>
                                            </p:txEl>
                                          </p:spTgt>
                                        </p:tgtEl>
                                        <p:attrNameLst>
                                          <p:attrName>style.visibility</p:attrName>
                                        </p:attrNameLst>
                                      </p:cBhvr>
                                      <p:to>
                                        <p:strVal val="visible"/>
                                      </p:to>
                                    </p:set>
                                    <p:anim calcmode="lin" valueType="num">
                                      <p:cBhvr>
                                        <p:cTn id="12" dur="500" fill="hold"/>
                                        <p:tgtEl>
                                          <p:spTgt spid="48130">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48130">
                                            <p:txEl>
                                              <p:pRg st="1" end="1"/>
                                            </p:txEl>
                                          </p:spTgt>
                                        </p:tgtEl>
                                        <p:attrNameLst>
                                          <p:attrName>ppt_h</p:attrName>
                                        </p:attrNameLst>
                                      </p:cBhvr>
                                      <p:tavLst>
                                        <p:tav tm="0">
                                          <p:val>
                                            <p:fltVal val="0"/>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48130">
                                            <p:txEl>
                                              <p:pRg st="2" end="2"/>
                                            </p:txEl>
                                          </p:spTgt>
                                        </p:tgtEl>
                                        <p:attrNameLst>
                                          <p:attrName>style.visibility</p:attrName>
                                        </p:attrNameLst>
                                      </p:cBhvr>
                                      <p:to>
                                        <p:strVal val="visible"/>
                                      </p:to>
                                    </p:set>
                                    <p:anim calcmode="lin" valueType="num">
                                      <p:cBhvr>
                                        <p:cTn id="17" dur="500" fill="hold"/>
                                        <p:tgtEl>
                                          <p:spTgt spid="48130">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48130">
                                            <p:txEl>
                                              <p:pRg st="2" end="2"/>
                                            </p:txEl>
                                          </p:spTgt>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23" presetClass="entr" presetSubtype="16" fill="hold" grpId="0" nodeType="afterEffect">
                                  <p:stCondLst>
                                    <p:cond delay="0"/>
                                  </p:stCondLst>
                                  <p:childTnLst>
                                    <p:set>
                                      <p:cBhvr>
                                        <p:cTn id="21" dur="1" fill="hold">
                                          <p:stCondLst>
                                            <p:cond delay="0"/>
                                          </p:stCondLst>
                                        </p:cTn>
                                        <p:tgtEl>
                                          <p:spTgt spid="48130">
                                            <p:txEl>
                                              <p:pRg st="3" end="3"/>
                                            </p:txEl>
                                          </p:spTgt>
                                        </p:tgtEl>
                                        <p:attrNameLst>
                                          <p:attrName>style.visibility</p:attrName>
                                        </p:attrNameLst>
                                      </p:cBhvr>
                                      <p:to>
                                        <p:strVal val="visible"/>
                                      </p:to>
                                    </p:set>
                                    <p:anim calcmode="lin" valueType="num">
                                      <p:cBhvr>
                                        <p:cTn id="22" dur="500" fill="hold"/>
                                        <p:tgtEl>
                                          <p:spTgt spid="48130">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48130">
                                            <p:txEl>
                                              <p:pRg st="3" end="3"/>
                                            </p:txEl>
                                          </p:spTgt>
                                        </p:tgtEl>
                                        <p:attrNameLst>
                                          <p:attrName>ppt_h</p:attrName>
                                        </p:attrNameLst>
                                      </p:cBhvr>
                                      <p:tavLst>
                                        <p:tav tm="0">
                                          <p:val>
                                            <p:fltVal val="0"/>
                                          </p:val>
                                        </p:tav>
                                        <p:tav tm="100000">
                                          <p:val>
                                            <p:strVal val="#ppt_h"/>
                                          </p:val>
                                        </p:tav>
                                      </p:tavLst>
                                    </p:anim>
                                  </p:childTnLst>
                                </p:cTn>
                              </p:par>
                            </p:childTnLst>
                          </p:cTn>
                        </p:par>
                        <p:par>
                          <p:cTn id="24" fill="hold" nodeType="afterGroup">
                            <p:stCondLst>
                              <p:cond delay="2000"/>
                            </p:stCondLst>
                            <p:childTnLst>
                              <p:par>
                                <p:cTn id="25" presetID="23" presetClass="entr" presetSubtype="16" fill="hold" grpId="0" nodeType="afterEffect">
                                  <p:stCondLst>
                                    <p:cond delay="0"/>
                                  </p:stCondLst>
                                  <p:childTnLst>
                                    <p:set>
                                      <p:cBhvr>
                                        <p:cTn id="26" dur="1" fill="hold">
                                          <p:stCondLst>
                                            <p:cond delay="0"/>
                                          </p:stCondLst>
                                        </p:cTn>
                                        <p:tgtEl>
                                          <p:spTgt spid="48130">
                                            <p:txEl>
                                              <p:pRg st="4" end="4"/>
                                            </p:txEl>
                                          </p:spTgt>
                                        </p:tgtEl>
                                        <p:attrNameLst>
                                          <p:attrName>style.visibility</p:attrName>
                                        </p:attrNameLst>
                                      </p:cBhvr>
                                      <p:to>
                                        <p:strVal val="visible"/>
                                      </p:to>
                                    </p:set>
                                    <p:anim calcmode="lin" valueType="num">
                                      <p:cBhvr>
                                        <p:cTn id="27" dur="500" fill="hold"/>
                                        <p:tgtEl>
                                          <p:spTgt spid="48130">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48130">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build="p" autoUpdateAnimBg="0" advAuto="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9344" y="569519"/>
            <a:ext cx="8911687" cy="863496"/>
          </a:xfrm>
          <a:solidFill>
            <a:schemeClr val="accent2">
              <a:lumMod val="75000"/>
            </a:schemeClr>
          </a:solidFill>
        </p:spPr>
        <p:txBody>
          <a:bodyPr>
            <a:normAutofit/>
          </a:bodyPr>
          <a:lstStyle/>
          <a:p>
            <a:pPr algn="ctr"/>
            <a:r>
              <a:rPr lang="fa-IR" sz="4800" b="1" dirty="0" smtClean="0">
                <a:solidFill>
                  <a:srgbClr val="FF0000"/>
                </a:solidFill>
                <a:cs typeface="B Mitra" panose="00000400000000000000" pitchFamily="2" charset="-78"/>
              </a:rPr>
              <a:t>کاهش خطرات احتمالی</a:t>
            </a:r>
            <a:endParaRPr lang="en-US" sz="48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5. </a:t>
            </a:r>
            <a:r>
              <a:rPr lang="ar-SA" sz="3200" b="1" dirty="0" smtClean="0">
                <a:cs typeface="B Mitra" panose="00000400000000000000" pitchFamily="2" charset="-78"/>
              </a:rPr>
              <a:t>قبل </a:t>
            </a:r>
            <a:r>
              <a:rPr lang="ar-SA" sz="3200" b="1" dirty="0">
                <a:cs typeface="B Mitra" panose="00000400000000000000" pitchFamily="2" charset="-78"/>
              </a:rPr>
              <a:t>از آغاز هر پژوهش پزشكي ، بايد اقدامات  اوليه جهت به حداقل رساندن زيان احتمالي وارده به آزمودني</a:t>
            </a:r>
            <a:r>
              <a:rPr lang="en-US" sz="3200" b="1" dirty="0">
                <a:cs typeface="B Mitra" panose="00000400000000000000" pitchFamily="2" charset="-78"/>
              </a:rPr>
              <a:t>‌</a:t>
            </a:r>
            <a:r>
              <a:rPr lang="ar-SA" sz="3200" b="1" dirty="0">
                <a:cs typeface="B Mitra" panose="00000400000000000000" pitchFamily="2" charset="-78"/>
              </a:rPr>
              <a:t>ها و تامين سلامت آن</a:t>
            </a:r>
            <a:r>
              <a:rPr lang="en-US" sz="3200" b="1" dirty="0">
                <a:cs typeface="B Mitra" panose="00000400000000000000" pitchFamily="2" charset="-78"/>
              </a:rPr>
              <a:t>‌</a:t>
            </a:r>
            <a:r>
              <a:rPr lang="ar-SA" sz="3200" b="1" dirty="0">
                <a:cs typeface="B Mitra" panose="00000400000000000000" pitchFamily="2" charset="-78"/>
              </a:rPr>
              <a:t>ها انجام گيرد</a:t>
            </a:r>
            <a:r>
              <a:rPr lang="ar-SA" sz="3200" b="1" dirty="0" smtClean="0">
                <a:cs typeface="B Mitra" panose="00000400000000000000" pitchFamily="2" charset="-78"/>
              </a:rPr>
              <a:t>.</a:t>
            </a:r>
            <a:endParaRPr lang="fa-IR" sz="3200" b="1" dirty="0" smtClean="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393440904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6492" y="608815"/>
            <a:ext cx="9601196" cy="783258"/>
          </a:xfrm>
          <a:solidFill>
            <a:schemeClr val="accent2">
              <a:lumMod val="75000"/>
            </a:schemeClr>
          </a:solidFill>
        </p:spPr>
        <p:txBody>
          <a:bodyPr/>
          <a:lstStyle/>
          <a:p>
            <a:pPr algn="ctr"/>
            <a:r>
              <a:rPr lang="fa-IR" b="1" dirty="0" smtClean="0">
                <a:solidFill>
                  <a:srgbClr val="FF0000"/>
                </a:solidFill>
              </a:rPr>
              <a:t>مثل</a:t>
            </a:r>
            <a:endParaRPr lang="en-US" b="1" dirty="0">
              <a:solidFill>
                <a:srgbClr val="FF0000"/>
              </a:solidFill>
            </a:endParaRPr>
          </a:p>
        </p:txBody>
      </p:sp>
      <p:sp>
        <p:nvSpPr>
          <p:cNvPr id="3" name="Content Placeholder 2"/>
          <p:cNvSpPr>
            <a:spLocks noGrp="1"/>
          </p:cNvSpPr>
          <p:nvPr>
            <p:ph idx="1"/>
          </p:nvPr>
        </p:nvSpPr>
        <p:spPr>
          <a:xfrm>
            <a:off x="82062" y="2461846"/>
            <a:ext cx="11270566" cy="4114799"/>
          </a:xfrm>
        </p:spPr>
        <p:txBody>
          <a:bodyPr>
            <a:noAutofit/>
          </a:bodyPr>
          <a:lstStyle/>
          <a:p>
            <a:pPr algn="r" rtl="1"/>
            <a:r>
              <a:rPr lang="fa-IR" sz="3600" dirty="0" smtClean="0">
                <a:cs typeface="B Lotus" panose="00000400000000000000" pitchFamily="2" charset="-78"/>
              </a:rPr>
              <a:t>تعیین معیارهای دقیق برای عدم ورود </a:t>
            </a:r>
          </a:p>
          <a:p>
            <a:pPr algn="r" rtl="1"/>
            <a:r>
              <a:rPr lang="fa-IR" sz="3600" dirty="0" smtClean="0">
                <a:cs typeface="B Lotus" panose="00000400000000000000" pitchFamily="2" charset="-78"/>
              </a:rPr>
              <a:t>تعیین معیارهای دقیق کنار گذاشتن فرد (خروج) از مطالعه </a:t>
            </a:r>
            <a:endParaRPr lang="fa-IR" sz="3600" dirty="0">
              <a:cs typeface="B Lotus" panose="00000400000000000000" pitchFamily="2" charset="-78"/>
            </a:endParaRPr>
          </a:p>
          <a:p>
            <a:pPr algn="r" rtl="1"/>
            <a:r>
              <a:rPr lang="fa-IR" sz="3600" dirty="0" smtClean="0">
                <a:cs typeface="B Lotus" panose="00000400000000000000" pitchFamily="2" charset="-78"/>
              </a:rPr>
              <a:t>تعریف علمی و عملی دقیق از شکست احتمالی مداخله / درمان </a:t>
            </a:r>
          </a:p>
          <a:p>
            <a:pPr algn="r" rtl="1"/>
            <a:r>
              <a:rPr lang="fa-IR" sz="3600" dirty="0" smtClean="0">
                <a:cs typeface="B Lotus" panose="00000400000000000000" pitchFamily="2" charset="-78"/>
              </a:rPr>
              <a:t>پایش افراد در طی مداخله</a:t>
            </a:r>
          </a:p>
          <a:p>
            <a:pPr algn="r" rtl="1"/>
            <a:r>
              <a:rPr lang="fa-IR" sz="3600" dirty="0" smtClean="0">
                <a:cs typeface="B Lotus" panose="00000400000000000000" pitchFamily="2" charset="-78"/>
              </a:rPr>
              <a:t>تحلیل میانی</a:t>
            </a:r>
          </a:p>
          <a:p>
            <a:pPr algn="r" rtl="1"/>
            <a:endParaRPr lang="fa-IR" sz="3600" dirty="0" smtClean="0">
              <a:cs typeface="B Lotus" panose="00000400000000000000" pitchFamily="2" charset="-78"/>
            </a:endParaRPr>
          </a:p>
          <a:p>
            <a:pPr algn="r" rtl="1"/>
            <a:endParaRPr lang="en-US" sz="3600" dirty="0">
              <a:cs typeface="B Lotus" panose="00000400000000000000" pitchFamily="2" charset="-78"/>
            </a:endParaRPr>
          </a:p>
        </p:txBody>
      </p:sp>
    </p:spTree>
    <p:extLst>
      <p:ext uri="{BB962C8B-B14F-4D97-AF65-F5344CB8AC3E}">
        <p14:creationId xmlns:p14="http://schemas.microsoft.com/office/powerpoint/2010/main" val="77417467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fa-IR" sz="4000" dirty="0" smtClean="0">
                <a:cs typeface="B Lotus" panose="00000400000000000000" pitchFamily="2" charset="-78"/>
              </a:rPr>
              <a:t>پیگیری های درازمدت </a:t>
            </a:r>
          </a:p>
          <a:p>
            <a:pPr algn="r" rtl="1"/>
            <a:r>
              <a:rPr lang="fa-IR" sz="4000" dirty="0" smtClean="0">
                <a:cs typeface="B Lotus" panose="00000400000000000000" pitchFamily="2" charset="-78"/>
              </a:rPr>
              <a:t>خودداری از اقدامات تهاجمی بزرگ؛ مگر این که سود مهمی داشته باشد.</a:t>
            </a:r>
          </a:p>
          <a:p>
            <a:pPr algn="r" rtl="1"/>
            <a:r>
              <a:rPr lang="fa-IR" sz="4000" dirty="0" smtClean="0">
                <a:cs typeface="B Lotus" panose="00000400000000000000" pitchFamily="2" charset="-78"/>
              </a:rPr>
              <a:t>رعایت فاصله شرکت در مطالعه</a:t>
            </a:r>
          </a:p>
          <a:p>
            <a:pPr algn="r" rtl="1"/>
            <a:endParaRPr lang="en-US" sz="4000" dirty="0">
              <a:cs typeface="B Lotus" panose="00000400000000000000" pitchFamily="2" charset="-78"/>
            </a:endParaRPr>
          </a:p>
        </p:txBody>
      </p:sp>
    </p:spTree>
    <p:extLst>
      <p:ext uri="{BB962C8B-B14F-4D97-AF65-F5344CB8AC3E}">
        <p14:creationId xmlns:p14="http://schemas.microsoft.com/office/powerpoint/2010/main" val="42925053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p:txBody>
          <a:bodyPr/>
          <a:lstStyle/>
          <a:p>
            <a:pPr marL="0" indent="0" algn="r" rtl="1">
              <a:buNone/>
            </a:pPr>
            <a:r>
              <a:rPr lang="fa-IR" sz="3200" b="1" dirty="0" smtClean="0">
                <a:cs typeface="B Mitra" panose="00000400000000000000" pitchFamily="2" charset="-78"/>
              </a:rPr>
              <a:t>6. </a:t>
            </a:r>
            <a:r>
              <a:rPr lang="ar-SA" sz="3200" b="1" dirty="0" smtClean="0">
                <a:cs typeface="B Mitra" panose="00000400000000000000" pitchFamily="2" charset="-78"/>
              </a:rPr>
              <a:t>در </a:t>
            </a:r>
            <a:r>
              <a:rPr lang="ar-SA" sz="3200" b="1" dirty="0">
                <a:cs typeface="B Mitra" panose="00000400000000000000" pitchFamily="2" charset="-78"/>
              </a:rPr>
              <a:t>کارآزمايي هاي باليني دوسوکور  كه آزمودني از ماهيت دارويي يا مداخله</a:t>
            </a:r>
            <a:r>
              <a:rPr lang="en-US" sz="3200" b="1" dirty="0">
                <a:cs typeface="B Mitra" panose="00000400000000000000" pitchFamily="2" charset="-78"/>
              </a:rPr>
              <a:t>‌</a:t>
            </a:r>
            <a:r>
              <a:rPr lang="ar-SA" sz="3200" b="1" dirty="0">
                <a:cs typeface="B Mitra" panose="00000400000000000000" pitchFamily="2" charset="-78"/>
              </a:rPr>
              <a:t>اي كه براي وي تجويز شده بي</a:t>
            </a:r>
            <a:r>
              <a:rPr lang="en-US" sz="3200" b="1" dirty="0">
                <a:cs typeface="B Mitra" panose="00000400000000000000" pitchFamily="2" charset="-78"/>
              </a:rPr>
              <a:t>‌</a:t>
            </a:r>
            <a:r>
              <a:rPr lang="ar-SA" sz="3200" b="1" dirty="0">
                <a:cs typeface="B Mitra" panose="00000400000000000000" pitchFamily="2" charset="-78"/>
              </a:rPr>
              <a:t>اطلاع است، پژوهشگر بايد تدابير لازم جهت كمك</a:t>
            </a:r>
            <a:r>
              <a:rPr lang="en-US" sz="3200" b="1" dirty="0">
                <a:cs typeface="B Mitra" panose="00000400000000000000" pitchFamily="2" charset="-78"/>
              </a:rPr>
              <a:t>‌</a:t>
            </a:r>
            <a:r>
              <a:rPr lang="ar-SA" sz="3200" b="1" dirty="0">
                <a:cs typeface="B Mitra" panose="00000400000000000000" pitchFamily="2" charset="-78"/>
              </a:rPr>
              <a:t>رساني به آزمودني در صورت لزوم و در شرايط اضطراري را تدارك ببيند. </a:t>
            </a:r>
            <a:endParaRPr lang="fa-IR" sz="3200" b="1" dirty="0" smtClean="0">
              <a:cs typeface="B Mitra" panose="00000400000000000000" pitchFamily="2" charset="-78"/>
            </a:endParaRPr>
          </a:p>
          <a:p>
            <a:pPr marL="0" indent="0" algn="r" rtl="1">
              <a:buNone/>
            </a:pPr>
            <a:endParaRPr lang="en-US" sz="3200" dirty="0">
              <a:cs typeface="B Mitra" panose="00000400000000000000" pitchFamily="2" charset="-78"/>
            </a:endParaRPr>
          </a:p>
        </p:txBody>
      </p:sp>
    </p:spTree>
    <p:extLst>
      <p:ext uri="{BB962C8B-B14F-4D97-AF65-F5344CB8AC3E}">
        <p14:creationId xmlns:p14="http://schemas.microsoft.com/office/powerpoint/2010/main" val="165075885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a:xfrm>
            <a:off x="1897039" y="2133600"/>
            <a:ext cx="9607573" cy="3777622"/>
          </a:xfrm>
        </p:spPr>
        <p:txBody>
          <a:bodyPr/>
          <a:lstStyle/>
          <a:p>
            <a:pPr marL="0" lvl="0" indent="0" algn="r" rtl="1">
              <a:buNone/>
            </a:pPr>
            <a:r>
              <a:rPr lang="fa-IR" sz="3200" b="1" dirty="0" smtClean="0">
                <a:cs typeface="B Mitra" panose="00000400000000000000" pitchFamily="2" charset="-78"/>
              </a:rPr>
              <a:t>7. </a:t>
            </a:r>
            <a:r>
              <a:rPr lang="ar-SA" sz="3200" b="1" dirty="0" smtClean="0">
                <a:cs typeface="B Mitra" panose="00000400000000000000" pitchFamily="2" charset="-78"/>
              </a:rPr>
              <a:t>اگر </a:t>
            </a:r>
            <a:r>
              <a:rPr lang="ar-SA" sz="3200" b="1" dirty="0">
                <a:cs typeface="B Mitra" panose="00000400000000000000" pitchFamily="2" charset="-78"/>
              </a:rPr>
              <a:t>در حين اجراي پژوهش مشخص شود که خطرات شرکت در اين پژوهش براي آزمودني</a:t>
            </a:r>
            <a:r>
              <a:rPr lang="en-US" sz="3200" b="1" dirty="0">
                <a:cs typeface="B Mitra" panose="00000400000000000000" pitchFamily="2" charset="-78"/>
              </a:rPr>
              <a:t>‌</a:t>
            </a:r>
            <a:r>
              <a:rPr lang="ar-SA" sz="3200" b="1" dirty="0">
                <a:cs typeface="B Mitra" panose="00000400000000000000" pitchFamily="2" charset="-78"/>
              </a:rPr>
              <a:t>ها بيش از فوايد بالقوه</a:t>
            </a:r>
            <a:r>
              <a:rPr lang="en-US" sz="3200" b="1" dirty="0">
                <a:cs typeface="B Mitra" panose="00000400000000000000" pitchFamily="2" charset="-78"/>
              </a:rPr>
              <a:t>‌</a:t>
            </a:r>
            <a:r>
              <a:rPr lang="ar-SA" sz="3200" b="1" dirty="0">
                <a:cs typeface="B Mitra" panose="00000400000000000000" pitchFamily="2" charset="-78"/>
              </a:rPr>
              <a:t>ي آن است، بايد آن پژوهش بلافاصله متوقف شود. </a:t>
            </a:r>
            <a:endParaRPr lang="en-US" sz="3200" b="1"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130413530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a:cs typeface="B Mitra" panose="00000400000000000000" pitchFamily="2" charset="-78"/>
            </a:endParaRPr>
          </a:p>
        </p:txBody>
      </p:sp>
      <p:sp>
        <p:nvSpPr>
          <p:cNvPr id="3" name="Content Placeholder 2"/>
          <p:cNvSpPr>
            <a:spLocks noGrp="1"/>
          </p:cNvSpPr>
          <p:nvPr>
            <p:ph idx="1"/>
          </p:nvPr>
        </p:nvSpPr>
        <p:spPr>
          <a:xfrm>
            <a:off x="701040" y="2133600"/>
            <a:ext cx="10803572" cy="3777622"/>
          </a:xfrm>
        </p:spPr>
        <p:txBody>
          <a:bodyPr/>
          <a:lstStyle/>
          <a:p>
            <a:pPr marL="0" lvl="0" indent="0" algn="r" rtl="1">
              <a:buNone/>
            </a:pPr>
            <a:r>
              <a:rPr lang="fa-IR" sz="3200" b="1" dirty="0" smtClean="0">
                <a:cs typeface="B Mitra" panose="00000400000000000000" pitchFamily="2" charset="-78"/>
              </a:rPr>
              <a:t>8. </a:t>
            </a:r>
            <a:r>
              <a:rPr lang="ar-SA" sz="3200" b="1" dirty="0" smtClean="0">
                <a:cs typeface="B Mitra" panose="00000400000000000000" pitchFamily="2" charset="-78"/>
              </a:rPr>
              <a:t>طراحي </a:t>
            </a:r>
            <a:r>
              <a:rPr lang="ar-SA" sz="3200" b="1" dirty="0">
                <a:cs typeface="B Mitra" panose="00000400000000000000" pitchFamily="2" charset="-78"/>
              </a:rPr>
              <a:t>و اجراي پژوهش</a:t>
            </a:r>
            <a:r>
              <a:rPr lang="en-US" sz="3200" b="1" dirty="0">
                <a:cs typeface="B Mitra" panose="00000400000000000000" pitchFamily="2" charset="-78"/>
              </a:rPr>
              <a:t>‌</a:t>
            </a:r>
            <a:r>
              <a:rPr lang="ar-SA" sz="3200" b="1" dirty="0">
                <a:cs typeface="B Mitra" panose="00000400000000000000" pitchFamily="2" charset="-78"/>
              </a:rPr>
              <a:t>هايي که بر روي آزمودني انساني انجام مي</a:t>
            </a:r>
            <a:r>
              <a:rPr lang="en-US" sz="3200" b="1" dirty="0">
                <a:cs typeface="B Mitra" panose="00000400000000000000" pitchFamily="2" charset="-78"/>
              </a:rPr>
              <a:t>‌</a:t>
            </a:r>
            <a:r>
              <a:rPr lang="ar-SA" sz="3200" b="1" dirty="0">
                <a:cs typeface="B Mitra" panose="00000400000000000000" pitchFamily="2" charset="-78"/>
              </a:rPr>
              <a:t>گيرند، بايد منطبق با اصول علمي پذيرفته شده بر اساس دانش روز و مبتني بر مرور کامل منابع علمي موجود و پژوهش</a:t>
            </a:r>
            <a:r>
              <a:rPr lang="en-US" sz="3200" b="1" dirty="0">
                <a:cs typeface="B Mitra" panose="00000400000000000000" pitchFamily="2" charset="-78"/>
              </a:rPr>
              <a:t>‌</a:t>
            </a:r>
            <a:r>
              <a:rPr lang="ar-SA" sz="3200" b="1" dirty="0">
                <a:cs typeface="B Mitra" panose="00000400000000000000" pitchFamily="2" charset="-78"/>
              </a:rPr>
              <a:t>هاي قبلي آزمايشگاهي، و  در صورت لزوم،  حيواني مناسب باشد. </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مطالعات </a:t>
            </a:r>
            <a:r>
              <a:rPr lang="ar-SA" sz="3200" dirty="0">
                <a:cs typeface="B Mitra" panose="00000400000000000000" pitchFamily="2" charset="-78"/>
              </a:rPr>
              <a:t>حيواني بايد با رعايت کامل اصول اخلاقي کار با حيوانات آزمايشگاهي انجام شوند.</a:t>
            </a:r>
            <a:endParaRPr lang="en-US" sz="3200"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266172966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fa-IR" sz="4000" dirty="0" smtClean="0">
                <a:cs typeface="B Lotus" panose="00000400000000000000" pitchFamily="2" charset="-78"/>
              </a:rPr>
              <a:t>برای رسیدن به هدف یا هدف ها بایستی از مناسب ترین و دقیق ترین روش استفاده کرد.</a:t>
            </a:r>
          </a:p>
          <a:p>
            <a:pPr algn="r" rtl="1"/>
            <a:r>
              <a:rPr lang="fa-IR" sz="4000" dirty="0" smtClean="0">
                <a:cs typeface="B Lotus" panose="00000400000000000000" pitchFamily="2" charset="-78"/>
              </a:rPr>
              <a:t> کاهش خطاهای پژوهشی </a:t>
            </a:r>
          </a:p>
          <a:p>
            <a:endParaRPr lang="fa-IR" sz="4000" dirty="0" smtClean="0">
              <a:cs typeface="B Lotus" panose="00000400000000000000" pitchFamily="2" charset="-78"/>
            </a:endParaRPr>
          </a:p>
          <a:p>
            <a:endParaRPr lang="en-US" sz="4000" dirty="0">
              <a:cs typeface="B Lotus" panose="00000400000000000000" pitchFamily="2" charset="-78"/>
            </a:endParaRPr>
          </a:p>
        </p:txBody>
      </p:sp>
    </p:spTree>
    <p:extLst>
      <p:ext uri="{BB962C8B-B14F-4D97-AF65-F5344CB8AC3E}">
        <p14:creationId xmlns:p14="http://schemas.microsoft.com/office/powerpoint/2010/main" val="274685524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3934" y="596814"/>
            <a:ext cx="8911687" cy="795257"/>
          </a:xfrm>
          <a:solidFill>
            <a:schemeClr val="accent2">
              <a:lumMod val="75000"/>
            </a:schemeClr>
          </a:solidFill>
        </p:spPr>
        <p:txBody>
          <a:bodyPr>
            <a:normAutofit/>
          </a:bodyPr>
          <a:lstStyle/>
          <a:p>
            <a:pPr algn="ctr"/>
            <a:r>
              <a:rPr lang="fa-IR" sz="4000" b="1" dirty="0" smtClean="0">
                <a:solidFill>
                  <a:srgbClr val="FF0000"/>
                </a:solidFill>
                <a:cs typeface="B Mitra" panose="00000400000000000000" pitchFamily="2" charset="-78"/>
              </a:rPr>
              <a:t>حفاظت از محیط زیست</a:t>
            </a:r>
            <a:endParaRPr lang="en-US" sz="40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1337481" y="2133600"/>
            <a:ext cx="10167131" cy="3777622"/>
          </a:xfrm>
        </p:spPr>
        <p:txBody>
          <a:bodyPr/>
          <a:lstStyle/>
          <a:p>
            <a:pPr marL="0" lvl="0" indent="0" algn="r" rtl="1">
              <a:buNone/>
            </a:pPr>
            <a:r>
              <a:rPr lang="fa-IR" sz="3200" b="1" dirty="0" smtClean="0">
                <a:cs typeface="B Mitra" panose="00000400000000000000" pitchFamily="2" charset="-78"/>
              </a:rPr>
              <a:t>9. </a:t>
            </a:r>
            <a:r>
              <a:rPr lang="ar-SA" sz="3200" b="1" dirty="0" smtClean="0">
                <a:cs typeface="B Mitra" panose="00000400000000000000" pitchFamily="2" charset="-78"/>
              </a:rPr>
              <a:t>در </a:t>
            </a:r>
            <a:r>
              <a:rPr lang="ar-SA" sz="3200" b="1" dirty="0">
                <a:cs typeface="B Mitra" panose="00000400000000000000" pitchFamily="2" charset="-78"/>
              </a:rPr>
              <a:t>پژوهش</a:t>
            </a:r>
            <a:r>
              <a:rPr lang="en-US" sz="3200" b="1" dirty="0">
                <a:cs typeface="B Mitra" panose="00000400000000000000" pitchFamily="2" charset="-78"/>
              </a:rPr>
              <a:t>‌</a:t>
            </a:r>
            <a:r>
              <a:rPr lang="ar-SA" sz="3200" b="1" dirty="0">
                <a:cs typeface="B Mitra" panose="00000400000000000000" pitchFamily="2" charset="-78"/>
              </a:rPr>
              <a:t>هاي پزشکي که ممکن است به محيط زيست آسيب برسانند، بايد احتياط</a:t>
            </a:r>
            <a:r>
              <a:rPr lang="en-US" sz="3200" b="1" dirty="0">
                <a:cs typeface="B Mitra" panose="00000400000000000000" pitchFamily="2" charset="-78"/>
              </a:rPr>
              <a:t>‌</a:t>
            </a:r>
            <a:r>
              <a:rPr lang="ar-SA" sz="3200" b="1" dirty="0">
                <a:cs typeface="B Mitra" panose="00000400000000000000" pitchFamily="2" charset="-78"/>
              </a:rPr>
              <a:t>هاي لازم در جهت حفظ و </a:t>
            </a:r>
            <a:r>
              <a:rPr lang="ar-SA" sz="3200" b="1" dirty="0" smtClean="0">
                <a:cs typeface="B Mitra" panose="00000400000000000000" pitchFamily="2" charset="-78"/>
              </a:rPr>
              <a:t>نگه</a:t>
            </a:r>
            <a:r>
              <a:rPr lang="fa-IR" sz="3200" b="1" dirty="0" smtClean="0">
                <a:cs typeface="B Mitra" panose="00000400000000000000" pitchFamily="2" charset="-78"/>
              </a:rPr>
              <a:t> </a:t>
            </a:r>
            <a:r>
              <a:rPr lang="ar-SA" sz="3200" b="1" dirty="0" smtClean="0">
                <a:cs typeface="B Mitra" panose="00000400000000000000" pitchFamily="2" charset="-78"/>
              </a:rPr>
              <a:t>داري </a:t>
            </a:r>
            <a:r>
              <a:rPr lang="ar-SA" sz="3200" b="1" dirty="0">
                <a:cs typeface="B Mitra" panose="00000400000000000000" pitchFamily="2" charset="-78"/>
              </a:rPr>
              <a:t>و عدم آسيب رساني به محيط </a:t>
            </a:r>
            <a:r>
              <a:rPr lang="fa-IR" sz="3200" b="1" dirty="0" smtClean="0">
                <a:cs typeface="B Mitra" panose="00000400000000000000" pitchFamily="2" charset="-78"/>
              </a:rPr>
              <a:t>ز</a:t>
            </a:r>
            <a:r>
              <a:rPr lang="ar-SA" sz="3200" b="1" dirty="0" smtClean="0">
                <a:cs typeface="B Mitra" panose="00000400000000000000" pitchFamily="2" charset="-78"/>
              </a:rPr>
              <a:t>يست </a:t>
            </a:r>
            <a:r>
              <a:rPr lang="ar-SA" sz="3200" b="1" dirty="0">
                <a:cs typeface="B Mitra" panose="00000400000000000000" pitchFamily="2" charset="-78"/>
              </a:rPr>
              <a:t>انجام گيرد.</a:t>
            </a:r>
            <a:endParaRPr lang="en-US" sz="3200" b="1"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101397567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588455"/>
            <a:ext cx="10731564" cy="3976468"/>
          </a:xfrm>
        </p:spPr>
        <p:txBody>
          <a:bodyPr>
            <a:normAutofit/>
          </a:bodyPr>
          <a:lstStyle/>
          <a:p>
            <a:pPr marL="0" indent="0" algn="r" rtl="1">
              <a:buNone/>
            </a:pPr>
            <a:r>
              <a:rPr lang="fa-IR" sz="3200" b="1" dirty="0" smtClean="0">
                <a:cs typeface="B Mitra" panose="00000400000000000000" pitchFamily="2" charset="-78"/>
              </a:rPr>
              <a:t>10. </a:t>
            </a:r>
            <a:r>
              <a:rPr lang="ar-SA" sz="3200" b="1" dirty="0" smtClean="0">
                <a:cs typeface="B Mitra" panose="00000400000000000000" pitchFamily="2" charset="-78"/>
              </a:rPr>
              <a:t>هر </a:t>
            </a:r>
            <a:r>
              <a:rPr lang="ar-SA" sz="3200" b="1" dirty="0">
                <a:cs typeface="B Mitra" panose="00000400000000000000" pitchFamily="2" charset="-78"/>
              </a:rPr>
              <a:t>پژوهشي بايد بر اساس و منطبق بر يک طرح</a:t>
            </a:r>
            <a:r>
              <a:rPr lang="en-US" sz="3200" b="1" dirty="0">
                <a:cs typeface="B Mitra" panose="00000400000000000000" pitchFamily="2" charset="-78"/>
              </a:rPr>
              <a:t>‌</a:t>
            </a:r>
            <a:r>
              <a:rPr lang="ar-SA" sz="3200" b="1" dirty="0">
                <a:cs typeface="B Mitra" panose="00000400000000000000" pitchFamily="2" charset="-78"/>
              </a:rPr>
              <a:t>نامه (پروپوزال) به انجام برسد. </a:t>
            </a:r>
            <a:endParaRPr lang="fa-IR" sz="3200" b="1" dirty="0" smtClean="0">
              <a:cs typeface="B Mitra" panose="00000400000000000000" pitchFamily="2" charset="-78"/>
            </a:endParaRPr>
          </a:p>
          <a:p>
            <a:pPr marL="0" indent="0" algn="r" rtl="1">
              <a:buNone/>
            </a:pPr>
            <a:r>
              <a:rPr lang="ar-SA" sz="3200" b="1" dirty="0" smtClean="0">
                <a:solidFill>
                  <a:srgbClr val="FF0000"/>
                </a:solidFill>
                <a:cs typeface="B Mitra" panose="00000400000000000000" pitchFamily="2" charset="-78"/>
              </a:rPr>
              <a:t>در </a:t>
            </a:r>
            <a:r>
              <a:rPr lang="ar-SA" sz="3200" b="1" dirty="0">
                <a:solidFill>
                  <a:srgbClr val="FF0000"/>
                </a:solidFill>
                <a:cs typeface="B Mitra" panose="00000400000000000000" pitchFamily="2" charset="-78"/>
              </a:rPr>
              <a:t>کارآزمايي</a:t>
            </a:r>
            <a:r>
              <a:rPr lang="en-US" sz="3200" b="1" dirty="0">
                <a:solidFill>
                  <a:srgbClr val="FF0000"/>
                </a:solidFill>
                <a:cs typeface="B Mitra" panose="00000400000000000000" pitchFamily="2" charset="-78"/>
              </a:rPr>
              <a:t>‌</a:t>
            </a:r>
            <a:r>
              <a:rPr lang="ar-SA" sz="3200" b="1" dirty="0">
                <a:solidFill>
                  <a:srgbClr val="FF0000"/>
                </a:solidFill>
                <a:cs typeface="B Mitra" panose="00000400000000000000" pitchFamily="2" charset="-78"/>
              </a:rPr>
              <a:t>هاي باليني بايد علاوه بر طرح نامه، دستورالعمل (پروتکل) نيز تهيه و ارائه شود. </a:t>
            </a:r>
            <a:endParaRPr lang="fa-IR" sz="3200" b="1" dirty="0" smtClean="0">
              <a:solidFill>
                <a:srgbClr val="FF0000"/>
              </a:solidFill>
              <a:cs typeface="B Mitra" panose="00000400000000000000" pitchFamily="2" charset="-78"/>
            </a:endParaRPr>
          </a:p>
          <a:p>
            <a:pPr marL="0" indent="0" algn="r" rtl="1">
              <a:buNone/>
            </a:pPr>
            <a:r>
              <a:rPr lang="ar-SA" sz="3200" b="1" dirty="0" smtClean="0">
                <a:solidFill>
                  <a:srgbClr val="FF0000"/>
                </a:solidFill>
                <a:cs typeface="B Mitra" panose="00000400000000000000" pitchFamily="2" charset="-78"/>
              </a:rPr>
              <a:t>طرح</a:t>
            </a:r>
            <a:r>
              <a:rPr lang="en-US" sz="3200" b="1" dirty="0">
                <a:solidFill>
                  <a:srgbClr val="FF0000"/>
                </a:solidFill>
                <a:cs typeface="B Mitra" panose="00000400000000000000" pitchFamily="2" charset="-78"/>
              </a:rPr>
              <a:t>‌</a:t>
            </a:r>
            <a:r>
              <a:rPr lang="ar-SA" sz="3200" b="1" dirty="0">
                <a:solidFill>
                  <a:srgbClr val="FF0000"/>
                </a:solidFill>
                <a:cs typeface="B Mitra" panose="00000400000000000000" pitchFamily="2" charset="-78"/>
              </a:rPr>
              <a:t>نامه و دستورالعمل بايد شامل تمامي اجزاي ضروري باشد</a:t>
            </a:r>
            <a:r>
              <a:rPr lang="ar-SA" sz="3200" b="1" dirty="0">
                <a:cs typeface="B Mitra" panose="00000400000000000000" pitchFamily="2" charset="-78"/>
              </a:rPr>
              <a:t>. </a:t>
            </a:r>
            <a:endParaRPr lang="en-US" sz="3200" b="1" dirty="0">
              <a:cs typeface="B Mitra" panose="00000400000000000000" pitchFamily="2" charset="-78"/>
            </a:endParaRPr>
          </a:p>
        </p:txBody>
      </p:sp>
    </p:spTree>
    <p:extLst>
      <p:ext uri="{BB962C8B-B14F-4D97-AF65-F5344CB8AC3E}">
        <p14:creationId xmlns:p14="http://schemas.microsoft.com/office/powerpoint/2010/main" val="361591008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114" y="759655"/>
            <a:ext cx="10775851" cy="5116213"/>
          </a:xfrm>
        </p:spPr>
        <p:txBody>
          <a:bodyPr>
            <a:noAutofit/>
          </a:bodyPr>
          <a:lstStyle/>
          <a:p>
            <a:r>
              <a:rPr lang="ar-SA" sz="2800" b="1" dirty="0" smtClean="0">
                <a:cs typeface="B Mitra" panose="00000400000000000000" pitchFamily="2" charset="-78"/>
              </a:rPr>
              <a:t>ملاحظات </a:t>
            </a:r>
            <a:r>
              <a:rPr lang="ar-SA" sz="2800" b="1" dirty="0">
                <a:cs typeface="B Mitra" panose="00000400000000000000" pitchFamily="2" charset="-78"/>
              </a:rPr>
              <a:t>اخلاقي، </a:t>
            </a:r>
            <a:endParaRPr lang="fa-IR" sz="2800" b="1" dirty="0">
              <a:cs typeface="B Mitra" panose="00000400000000000000" pitchFamily="2" charset="-78"/>
            </a:endParaRPr>
          </a:p>
          <a:p>
            <a:r>
              <a:rPr lang="ar-SA" sz="2800" b="1" dirty="0">
                <a:cs typeface="B Mitra" panose="00000400000000000000" pitchFamily="2" charset="-78"/>
              </a:rPr>
              <a:t>اطلاعات مربوط به بودجه، </a:t>
            </a:r>
            <a:endParaRPr lang="fa-IR" sz="2800" b="1" dirty="0">
              <a:cs typeface="B Mitra" panose="00000400000000000000" pitchFamily="2" charset="-78"/>
            </a:endParaRPr>
          </a:p>
          <a:p>
            <a:r>
              <a:rPr lang="ar-SA" sz="2800" b="1" dirty="0">
                <a:cs typeface="B Mitra" panose="00000400000000000000" pitchFamily="2" charset="-78"/>
              </a:rPr>
              <a:t>حمايت کننده</a:t>
            </a:r>
            <a:r>
              <a:rPr lang="en-US" sz="2800" b="1" dirty="0">
                <a:cs typeface="B Mitra" panose="00000400000000000000" pitchFamily="2" charset="-78"/>
              </a:rPr>
              <a:t>‌</a:t>
            </a:r>
            <a:r>
              <a:rPr lang="ar-SA" sz="2800" b="1" dirty="0">
                <a:cs typeface="B Mitra" panose="00000400000000000000" pitchFamily="2" charset="-78"/>
              </a:rPr>
              <a:t>ها، </a:t>
            </a:r>
            <a:endParaRPr lang="fa-IR" sz="2800" b="1" dirty="0" smtClean="0">
              <a:cs typeface="B Mitra" panose="00000400000000000000" pitchFamily="2" charset="-78"/>
            </a:endParaRPr>
          </a:p>
          <a:p>
            <a:r>
              <a:rPr lang="ar-SA" sz="2800" b="1" dirty="0" smtClean="0">
                <a:cs typeface="B Mitra" panose="00000400000000000000" pitchFamily="2" charset="-78"/>
              </a:rPr>
              <a:t>وابستگي</a:t>
            </a:r>
            <a:r>
              <a:rPr lang="en-US" sz="2800" b="1" dirty="0">
                <a:cs typeface="B Mitra" panose="00000400000000000000" pitchFamily="2" charset="-78"/>
              </a:rPr>
              <a:t>‌</a:t>
            </a:r>
            <a:r>
              <a:rPr lang="ar-SA" sz="2800" b="1" dirty="0">
                <a:cs typeface="B Mitra" panose="00000400000000000000" pitchFamily="2" charset="-78"/>
              </a:rPr>
              <a:t>هاي سازماني، </a:t>
            </a:r>
            <a:endParaRPr lang="fa-IR" sz="2800" b="1" dirty="0">
              <a:cs typeface="B Mitra" panose="00000400000000000000" pitchFamily="2" charset="-78"/>
            </a:endParaRPr>
          </a:p>
          <a:p>
            <a:r>
              <a:rPr lang="ar-SA" sz="2800" b="1" dirty="0">
                <a:cs typeface="B Mitra" panose="00000400000000000000" pitchFamily="2" charset="-78"/>
              </a:rPr>
              <a:t>موارد تعارض منافع بالقوه</a:t>
            </a:r>
            <a:r>
              <a:rPr lang="en-US" sz="2800" b="1" dirty="0">
                <a:cs typeface="B Mitra" panose="00000400000000000000" pitchFamily="2" charset="-78"/>
              </a:rPr>
              <a:t>‌</a:t>
            </a:r>
            <a:r>
              <a:rPr lang="ar-SA" sz="2800" b="1" dirty="0">
                <a:cs typeface="B Mitra" panose="00000400000000000000" pitchFamily="2" charset="-78"/>
              </a:rPr>
              <a:t>ي ديگر، </a:t>
            </a:r>
            <a:endParaRPr lang="fa-IR" sz="2800" b="1" dirty="0">
              <a:cs typeface="B Mitra" panose="00000400000000000000" pitchFamily="2" charset="-78"/>
            </a:endParaRPr>
          </a:p>
          <a:p>
            <a:r>
              <a:rPr lang="ar-SA" sz="2800" b="1" dirty="0">
                <a:cs typeface="B Mitra" panose="00000400000000000000" pitchFamily="2" charset="-78"/>
              </a:rPr>
              <a:t>مشوق</a:t>
            </a:r>
            <a:r>
              <a:rPr lang="en-US" sz="2800" b="1" dirty="0">
                <a:cs typeface="B Mitra" panose="00000400000000000000" pitchFamily="2" charset="-78"/>
              </a:rPr>
              <a:t>‌</a:t>
            </a:r>
            <a:r>
              <a:rPr lang="ar-SA" sz="2800" b="1" dirty="0">
                <a:cs typeface="B Mitra" panose="00000400000000000000" pitchFamily="2" charset="-78"/>
              </a:rPr>
              <a:t>هاي شرکت کنندگان، </a:t>
            </a:r>
            <a:endParaRPr lang="fa-IR" sz="2800" b="1" dirty="0">
              <a:cs typeface="B Mitra" panose="00000400000000000000" pitchFamily="2" charset="-78"/>
            </a:endParaRPr>
          </a:p>
          <a:p>
            <a:r>
              <a:rPr lang="ar-SA" sz="2800" b="1" dirty="0">
                <a:cs typeface="B Mitra" panose="00000400000000000000" pitchFamily="2" charset="-78"/>
              </a:rPr>
              <a:t>پيش بيني درمان و يا جبران خسارت افراد آسيب ديده در پژوهش </a:t>
            </a:r>
            <a:endParaRPr lang="fa-IR" sz="2800" b="1" dirty="0">
              <a:cs typeface="B Mitra" panose="00000400000000000000" pitchFamily="2" charset="-78"/>
            </a:endParaRPr>
          </a:p>
          <a:p>
            <a:r>
              <a:rPr lang="ar-SA" sz="2800" b="1" dirty="0">
                <a:cs typeface="B Mitra" panose="00000400000000000000" pitchFamily="2" charset="-78"/>
              </a:rPr>
              <a:t>در مواردي که لازم است رضايت</a:t>
            </a:r>
            <a:r>
              <a:rPr lang="en-US" sz="2800" b="1" dirty="0">
                <a:cs typeface="B Mitra" panose="00000400000000000000" pitchFamily="2" charset="-78"/>
              </a:rPr>
              <a:t>‌</a:t>
            </a:r>
            <a:r>
              <a:rPr lang="ar-SA" sz="2800" b="1" dirty="0">
                <a:cs typeface="B Mitra" panose="00000400000000000000" pitchFamily="2" charset="-78"/>
              </a:rPr>
              <a:t>نامه</a:t>
            </a:r>
            <a:r>
              <a:rPr lang="en-US" sz="2800" b="1" dirty="0">
                <a:cs typeface="B Mitra" panose="00000400000000000000" pitchFamily="2" charset="-78"/>
              </a:rPr>
              <a:t>‌</a:t>
            </a:r>
            <a:r>
              <a:rPr lang="ar-SA" sz="2800" b="1" dirty="0">
                <a:cs typeface="B Mitra" panose="00000400000000000000" pitchFamily="2" charset="-78"/>
              </a:rPr>
              <a:t>ي آگاهانه به</a:t>
            </a:r>
            <a:r>
              <a:rPr lang="en-US" sz="2800" b="1" dirty="0">
                <a:cs typeface="B Mitra" panose="00000400000000000000" pitchFamily="2" charset="-78"/>
              </a:rPr>
              <a:t>‌</a:t>
            </a:r>
            <a:r>
              <a:rPr lang="ar-SA" sz="2800" b="1" dirty="0">
                <a:cs typeface="B Mitra" panose="00000400000000000000" pitchFamily="2" charset="-78"/>
              </a:rPr>
              <a:t>صورت کتبي اخذ شود، فرم رضايت</a:t>
            </a:r>
            <a:r>
              <a:rPr lang="en-US" sz="2800" b="1" dirty="0">
                <a:cs typeface="B Mitra" panose="00000400000000000000" pitchFamily="2" charset="-78"/>
              </a:rPr>
              <a:t>‌</a:t>
            </a:r>
            <a:r>
              <a:rPr lang="ar-SA" sz="2800" b="1" dirty="0">
                <a:cs typeface="B Mitra" panose="00000400000000000000" pitchFamily="2" charset="-78"/>
              </a:rPr>
              <a:t>نامه بايد تدوين و به طرح</a:t>
            </a:r>
            <a:r>
              <a:rPr lang="en-US" sz="2800" b="1" dirty="0">
                <a:cs typeface="B Mitra" panose="00000400000000000000" pitchFamily="2" charset="-78"/>
              </a:rPr>
              <a:t>‌</a:t>
            </a:r>
            <a:r>
              <a:rPr lang="ar-SA" sz="2800" b="1" dirty="0">
                <a:cs typeface="B Mitra" panose="00000400000000000000" pitchFamily="2" charset="-78"/>
              </a:rPr>
              <a:t>نامه پيوست شده باشد. </a:t>
            </a:r>
            <a:endParaRPr lang="fa-IR" sz="2800" b="1" dirty="0">
              <a:cs typeface="B Mitra" panose="00000400000000000000" pitchFamily="2" charset="-78"/>
            </a:endParaRPr>
          </a:p>
          <a:p>
            <a:r>
              <a:rPr lang="ar-SA" sz="2800" b="1" dirty="0">
                <a:cs typeface="B Mitra" panose="00000400000000000000" pitchFamily="2" charset="-78"/>
              </a:rPr>
              <a:t>پيش از تصويب يا تأييد طرح</a:t>
            </a:r>
            <a:r>
              <a:rPr lang="en-US" sz="2800" b="1" dirty="0">
                <a:cs typeface="B Mitra" panose="00000400000000000000" pitchFamily="2" charset="-78"/>
              </a:rPr>
              <a:t>‌</a:t>
            </a:r>
            <a:r>
              <a:rPr lang="ar-SA" sz="2800" b="1" dirty="0">
                <a:cs typeface="B Mitra" panose="00000400000000000000" pitchFamily="2" charset="-78"/>
              </a:rPr>
              <a:t>نامه از سوي کميته</a:t>
            </a:r>
            <a:r>
              <a:rPr lang="en-US" sz="2800" b="1" dirty="0">
                <a:cs typeface="B Mitra" panose="00000400000000000000" pitchFamily="2" charset="-78"/>
              </a:rPr>
              <a:t>‌</a:t>
            </a:r>
            <a:r>
              <a:rPr lang="ar-SA" sz="2800" b="1" dirty="0">
                <a:cs typeface="B Mitra" panose="00000400000000000000" pitchFamily="2" charset="-78"/>
              </a:rPr>
              <a:t>ي مستقل اخلاق در پژوهش، نبايد اجراي پژوهش شروع شود.</a:t>
            </a:r>
            <a:endParaRPr lang="en-US" sz="2800" b="1" dirty="0">
              <a:cs typeface="B Mitra" panose="00000400000000000000" pitchFamily="2" charset="-78"/>
            </a:endParaRPr>
          </a:p>
          <a:p>
            <a:endParaRPr lang="en-US" sz="2800" b="1" dirty="0"/>
          </a:p>
        </p:txBody>
      </p:sp>
    </p:spTree>
    <p:extLst>
      <p:ext uri="{BB962C8B-B14F-4D97-AF65-F5344CB8AC3E}">
        <p14:creationId xmlns:p14="http://schemas.microsoft.com/office/powerpoint/2010/main" val="13850461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200" b="1" dirty="0">
                <a:solidFill>
                  <a:srgbClr val="FF0000"/>
                </a:solidFill>
                <a:cs typeface="B Nazanin" panose="00000400000000000000" pitchFamily="2" charset="-78"/>
              </a:rPr>
              <a:t>راهنماي اخلاقي پژوهشگران در </a:t>
            </a:r>
            <a:r>
              <a:rPr lang="fa-IR" sz="3200" b="1" dirty="0" smtClean="0">
                <a:solidFill>
                  <a:srgbClr val="FF0000"/>
                </a:solidFill>
                <a:cs typeface="B Nazanin" panose="00000400000000000000" pitchFamily="2" charset="-78"/>
              </a:rPr>
              <a:t>پژوهش های پزشکي </a:t>
            </a:r>
            <a:r>
              <a:rPr lang="fa-IR" sz="3200" dirty="0">
                <a:cs typeface="B Nazanin" panose="00000400000000000000" pitchFamily="2" charset="-78"/>
              </a:rPr>
              <a:t/>
            </a:r>
            <a:br>
              <a:rPr lang="fa-IR" sz="3200" dirty="0">
                <a:cs typeface="B Nazanin" panose="00000400000000000000" pitchFamily="2" charset="-78"/>
              </a:rPr>
            </a:br>
            <a:endParaRPr lang="en-US" sz="3200" dirty="0">
              <a:cs typeface="B Mitra" panose="00000400000000000000" pitchFamily="2" charset="-78"/>
            </a:endParaRPr>
          </a:p>
        </p:txBody>
      </p:sp>
      <p:sp>
        <p:nvSpPr>
          <p:cNvPr id="3" name="Content Placeholder 2"/>
          <p:cNvSpPr>
            <a:spLocks noGrp="1"/>
          </p:cNvSpPr>
          <p:nvPr>
            <p:ph idx="1"/>
          </p:nvPr>
        </p:nvSpPr>
        <p:spPr/>
        <p:txBody>
          <a:bodyPr>
            <a:normAutofit/>
          </a:bodyPr>
          <a:lstStyle/>
          <a:p>
            <a:pPr algn="r" rtl="1"/>
            <a:r>
              <a:rPr lang="fa-IR" sz="3200" dirty="0" smtClean="0">
                <a:cs typeface="B Mitra" panose="00000400000000000000" pitchFamily="2" charset="-78"/>
              </a:rPr>
              <a:t>به منظور </a:t>
            </a:r>
            <a:r>
              <a:rPr lang="fa-IR" sz="3200" dirty="0">
                <a:cs typeface="B Mitra" panose="00000400000000000000" pitchFamily="2" charset="-78"/>
              </a:rPr>
              <a:t>محافظت از </a:t>
            </a:r>
            <a:r>
              <a:rPr lang="fa-IR" sz="3200" dirty="0" smtClean="0">
                <a:cs typeface="B Mitra" panose="00000400000000000000" pitchFamily="2" charset="-78"/>
              </a:rPr>
              <a:t>حقوق </a:t>
            </a:r>
            <a:r>
              <a:rPr lang="fa-IR" sz="3200" dirty="0">
                <a:cs typeface="B Mitra" panose="00000400000000000000" pitchFamily="2" charset="-78"/>
              </a:rPr>
              <a:t>افراد </a:t>
            </a:r>
            <a:r>
              <a:rPr lang="fa-IR" sz="3200" dirty="0" smtClean="0">
                <a:cs typeface="B Mitra" panose="00000400000000000000" pitchFamily="2" charset="-78"/>
              </a:rPr>
              <a:t>درگیر در پژوهش </a:t>
            </a:r>
            <a:r>
              <a:rPr lang="fa-IR" sz="3200" dirty="0">
                <a:cs typeface="B Mitra" panose="00000400000000000000" pitchFamily="2" charset="-78"/>
              </a:rPr>
              <a:t>و </a:t>
            </a:r>
            <a:r>
              <a:rPr lang="fa-IR" sz="3200" dirty="0" smtClean="0">
                <a:cs typeface="B Mitra" panose="00000400000000000000" pitchFamily="2" charset="-78"/>
              </a:rPr>
              <a:t>ارزش های اجتماعی در رسیدن به نتایج معتبر قوانینی وضع </a:t>
            </a:r>
            <a:r>
              <a:rPr lang="fa-IR" sz="3200" dirty="0">
                <a:cs typeface="B Mitra" panose="00000400000000000000" pitchFamily="2" charset="-78"/>
              </a:rPr>
              <a:t>شده است. </a:t>
            </a:r>
            <a:endParaRPr lang="fa-IR" sz="3200" dirty="0" smtClean="0">
              <a:cs typeface="B Mitra" panose="00000400000000000000" pitchFamily="2" charset="-78"/>
            </a:endParaRPr>
          </a:p>
          <a:p>
            <a:pPr algn="r" rtl="1"/>
            <a:r>
              <a:rPr lang="fa-IR" sz="3200" dirty="0" smtClean="0">
                <a:cs typeface="B Mitra" panose="00000400000000000000" pitchFamily="2" charset="-78"/>
              </a:rPr>
              <a:t>پژوهشگران </a:t>
            </a:r>
            <a:r>
              <a:rPr lang="fa-IR" sz="3200" dirty="0" smtClean="0">
                <a:solidFill>
                  <a:srgbClr val="FF0000"/>
                </a:solidFill>
                <a:cs typeface="B Mitra" panose="00000400000000000000" pitchFamily="2" charset="-78"/>
              </a:rPr>
              <a:t>مؤظف به رعایت همه </a:t>
            </a:r>
            <a:r>
              <a:rPr lang="fa-IR" sz="3200" dirty="0">
                <a:solidFill>
                  <a:srgbClr val="FF0000"/>
                </a:solidFill>
                <a:cs typeface="B Mitra" panose="00000400000000000000" pitchFamily="2" charset="-78"/>
              </a:rPr>
              <a:t>این </a:t>
            </a:r>
            <a:r>
              <a:rPr lang="fa-IR" sz="3200" dirty="0" smtClean="0">
                <a:solidFill>
                  <a:srgbClr val="FF0000"/>
                </a:solidFill>
                <a:cs typeface="B Mitra" panose="00000400000000000000" pitchFamily="2" charset="-78"/>
              </a:rPr>
              <a:t>قوانین </a:t>
            </a:r>
            <a:r>
              <a:rPr lang="fa-IR" sz="3200" dirty="0" smtClean="0">
                <a:cs typeface="B Mitra" panose="00000400000000000000" pitchFamily="2" charset="-78"/>
              </a:rPr>
              <a:t>هستند؛ </a:t>
            </a:r>
            <a:r>
              <a:rPr lang="fa-IR" sz="3200" dirty="0">
                <a:cs typeface="B Mitra" panose="00000400000000000000" pitchFamily="2" charset="-78"/>
              </a:rPr>
              <a:t>مگر </a:t>
            </a:r>
            <a:r>
              <a:rPr lang="fa-IR" sz="3200" dirty="0" smtClean="0">
                <a:cs typeface="B Mitra" panose="00000400000000000000" pitchFamily="2" charset="-78"/>
              </a:rPr>
              <a:t>این که </a:t>
            </a:r>
            <a:r>
              <a:rPr lang="fa-IR" sz="3200" dirty="0">
                <a:cs typeface="B Mitra" panose="00000400000000000000" pitchFamily="2" charset="-78"/>
              </a:rPr>
              <a:t>دلایل </a:t>
            </a:r>
            <a:r>
              <a:rPr lang="fa-IR" sz="3200" dirty="0" smtClean="0">
                <a:cs typeface="B Mitra" panose="00000400000000000000" pitchFamily="2" charset="-78"/>
              </a:rPr>
              <a:t>مهمی باشد که بایستی به اطلاع کمیته اخلاق رسانده شود.</a:t>
            </a:r>
          </a:p>
        </p:txBody>
      </p:sp>
    </p:spTree>
    <p:extLst>
      <p:ext uri="{BB962C8B-B14F-4D97-AF65-F5344CB8AC3E}">
        <p14:creationId xmlns:p14="http://schemas.microsoft.com/office/powerpoint/2010/main" val="350849489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6000" b="1" dirty="0" smtClean="0">
                <a:solidFill>
                  <a:srgbClr val="FF0000"/>
                </a:solidFill>
                <a:cs typeface="B Mitra" panose="00000400000000000000" pitchFamily="2" charset="-78"/>
              </a:rPr>
              <a:t>نظارت بر اجرای پژوهش ها</a:t>
            </a:r>
            <a:endParaRPr lang="en-US" sz="60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11. کميته</a:t>
            </a:r>
            <a:r>
              <a:rPr lang="en-US" sz="3200" b="1" dirty="0">
                <a:cs typeface="B Mitra" panose="00000400000000000000" pitchFamily="2" charset="-78"/>
              </a:rPr>
              <a:t>‌</a:t>
            </a:r>
            <a:r>
              <a:rPr lang="fa-IR" sz="3200" b="1" dirty="0">
                <a:cs typeface="B Mitra" panose="00000400000000000000" pitchFamily="2" charset="-78"/>
              </a:rPr>
              <a:t>ي اخلاق در پژوهش علاوه بر بررسي و تصويب طرح</a:t>
            </a:r>
            <a:r>
              <a:rPr lang="en-US" sz="3200" b="1" dirty="0">
                <a:cs typeface="B Mitra" panose="00000400000000000000" pitchFamily="2" charset="-78"/>
              </a:rPr>
              <a:t>‌</a:t>
            </a:r>
            <a:r>
              <a:rPr lang="fa-IR" sz="3200" b="1" dirty="0">
                <a:cs typeface="B Mitra" panose="00000400000000000000" pitchFamily="2" charset="-78"/>
              </a:rPr>
              <a:t>نامه و دستورالعمل، اين حق را دارد که طرح</a:t>
            </a:r>
            <a:r>
              <a:rPr lang="en-US" sz="3200" b="1" dirty="0">
                <a:cs typeface="B Mitra" panose="00000400000000000000" pitchFamily="2" charset="-78"/>
              </a:rPr>
              <a:t>‌‌</a:t>
            </a:r>
            <a:r>
              <a:rPr lang="fa-IR" sz="3200" b="1" dirty="0">
                <a:cs typeface="B Mitra" panose="00000400000000000000" pitchFamily="2" charset="-78"/>
              </a:rPr>
              <a:t>ها را در حين و بعد از اجرا را از نظر رعايت ملاحظات اخلاقي مورد پايش قرار دهد. </a:t>
            </a:r>
            <a:endParaRPr lang="fa-IR" sz="3200" b="1" dirty="0" smtClean="0">
              <a:cs typeface="B Mitra" panose="00000400000000000000" pitchFamily="2" charset="-78"/>
            </a:endParaRPr>
          </a:p>
          <a:p>
            <a:pPr marL="0" lvl="0" indent="0" algn="r" rtl="1">
              <a:buNone/>
            </a:pPr>
            <a:r>
              <a:rPr lang="fa-IR" sz="3200" dirty="0" smtClean="0">
                <a:cs typeface="B Mitra" panose="00000400000000000000" pitchFamily="2" charset="-78"/>
              </a:rPr>
              <a:t>اطلاعات </a:t>
            </a:r>
            <a:r>
              <a:rPr lang="fa-IR" sz="3200" dirty="0">
                <a:cs typeface="B Mitra" panose="00000400000000000000" pitchFamily="2" charset="-78"/>
              </a:rPr>
              <a:t>و مدارکي که براي پايش از سوي کميته</a:t>
            </a:r>
            <a:r>
              <a:rPr lang="en-US" sz="3200" dirty="0">
                <a:cs typeface="B Mitra" panose="00000400000000000000" pitchFamily="2" charset="-78"/>
              </a:rPr>
              <a:t>‌</a:t>
            </a:r>
            <a:r>
              <a:rPr lang="fa-IR" sz="3200" dirty="0">
                <a:cs typeface="B Mitra" panose="00000400000000000000" pitchFamily="2" charset="-78"/>
              </a:rPr>
              <a:t>ي اخلاق درخواست مي</a:t>
            </a:r>
            <a:r>
              <a:rPr lang="en-US" sz="3200" dirty="0">
                <a:cs typeface="B Mitra" panose="00000400000000000000" pitchFamily="2" charset="-78"/>
              </a:rPr>
              <a:t>‌</a:t>
            </a:r>
            <a:r>
              <a:rPr lang="fa-IR" sz="3200" dirty="0">
                <a:cs typeface="B Mitra" panose="00000400000000000000" pitchFamily="2" charset="-78"/>
              </a:rPr>
              <a:t>شود، بايد از سوي پژوهشگران در اختيار اين کميته گذاشته شود. </a:t>
            </a:r>
            <a:endParaRPr lang="fa-IR" sz="3200" dirty="0" smtClean="0">
              <a:cs typeface="B Mitra" panose="00000400000000000000" pitchFamily="2" charset="-78"/>
            </a:endParaRPr>
          </a:p>
          <a:p>
            <a:pPr marL="0" lvl="0" indent="0" algn="r" rtl="1">
              <a:buNone/>
            </a:pPr>
            <a:r>
              <a:rPr lang="fa-IR" sz="3200" dirty="0" smtClean="0">
                <a:cs typeface="B Mitra" panose="00000400000000000000" pitchFamily="2" charset="-78"/>
              </a:rPr>
              <a:t>تغییرات در پروپوزال به اطلاع کمیته رسانده شود.   </a:t>
            </a:r>
            <a:endParaRPr lang="en-US" sz="3200" dirty="0">
              <a:cs typeface="B Mitra" panose="00000400000000000000" pitchFamily="2" charset="-78"/>
            </a:endParaRPr>
          </a:p>
        </p:txBody>
      </p:sp>
    </p:spTree>
    <p:extLst>
      <p:ext uri="{BB962C8B-B14F-4D97-AF65-F5344CB8AC3E}">
        <p14:creationId xmlns:p14="http://schemas.microsoft.com/office/powerpoint/2010/main" val="411761885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0286" y="501281"/>
            <a:ext cx="8911687" cy="822553"/>
          </a:xfrm>
          <a:solidFill>
            <a:schemeClr val="accent2">
              <a:lumMod val="75000"/>
            </a:schemeClr>
          </a:solidFill>
        </p:spPr>
        <p:txBody>
          <a:bodyPr>
            <a:normAutofit fontScale="90000"/>
          </a:bodyPr>
          <a:lstStyle/>
          <a:p>
            <a:pPr algn="ctr"/>
            <a:r>
              <a:rPr lang="fa-IR" sz="5400" b="1" dirty="0" smtClean="0">
                <a:solidFill>
                  <a:srgbClr val="FF0000"/>
                </a:solidFill>
                <a:cs typeface="B Mitra" panose="00000400000000000000" pitchFamily="2" charset="-78"/>
              </a:rPr>
              <a:t>عدالت در پژوهش</a:t>
            </a:r>
            <a:endParaRPr lang="en-US" sz="54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745588" y="1583140"/>
            <a:ext cx="11127964" cy="4292728"/>
          </a:xfrm>
        </p:spPr>
        <p:txBody>
          <a:bodyPr>
            <a:normAutofit fontScale="85000" lnSpcReduction="20000"/>
          </a:bodyPr>
          <a:lstStyle/>
          <a:p>
            <a:pPr marL="0" lvl="0" indent="0" algn="r" rtl="1">
              <a:buNone/>
            </a:pPr>
            <a:r>
              <a:rPr lang="fa-IR" sz="3200" b="1" dirty="0" smtClean="0">
                <a:cs typeface="B Mitra" panose="00000400000000000000" pitchFamily="2" charset="-78"/>
              </a:rPr>
              <a:t>12. انتخاب </a:t>
            </a:r>
            <a:r>
              <a:rPr lang="fa-IR" sz="3200" b="1" dirty="0">
                <a:cs typeface="B Mitra" panose="00000400000000000000" pitchFamily="2" charset="-78"/>
              </a:rPr>
              <a:t>آزمودني</a:t>
            </a:r>
            <a:r>
              <a:rPr lang="en-US" sz="3200" b="1" dirty="0">
                <a:cs typeface="B Mitra" panose="00000400000000000000" pitchFamily="2" charset="-78"/>
              </a:rPr>
              <a:t>‌</a:t>
            </a:r>
            <a:r>
              <a:rPr lang="fa-IR" sz="3200" b="1" dirty="0">
                <a:cs typeface="B Mitra" panose="00000400000000000000" pitchFamily="2" charset="-78"/>
              </a:rPr>
              <a:t>هاي بالقوه از ميان جمعيت بيماران يا هر گروه جمعيتي ديگر، بايد منصفانه باشد، به</a:t>
            </a:r>
            <a:r>
              <a:rPr lang="en-US" sz="3200" b="1" dirty="0">
                <a:cs typeface="B Mitra" panose="00000400000000000000" pitchFamily="2" charset="-78"/>
              </a:rPr>
              <a:t>‌</a:t>
            </a:r>
            <a:r>
              <a:rPr lang="fa-IR" sz="3200" b="1" dirty="0">
                <a:cs typeface="B Mitra" panose="00000400000000000000" pitchFamily="2" charset="-78"/>
              </a:rPr>
              <a:t>نحوي که توزيع بارها (خطرات يا هزينه</a:t>
            </a:r>
            <a:r>
              <a:rPr lang="en-US" sz="3200" b="1" dirty="0">
                <a:cs typeface="B Mitra" panose="00000400000000000000" pitchFamily="2" charset="-78"/>
              </a:rPr>
              <a:t>‌</a:t>
            </a:r>
            <a:r>
              <a:rPr lang="fa-IR" sz="3200" b="1" dirty="0">
                <a:cs typeface="B Mitra" panose="00000400000000000000" pitchFamily="2" charset="-78"/>
              </a:rPr>
              <a:t>ها) و منافع شرکت در پژوهش، در آن جمعيت و کل جامعه، تبعيض</a:t>
            </a:r>
            <a:r>
              <a:rPr lang="en-US" sz="3200" b="1" dirty="0">
                <a:cs typeface="B Mitra" panose="00000400000000000000" pitchFamily="2" charset="-78"/>
              </a:rPr>
              <a:t>‌</a:t>
            </a:r>
            <a:r>
              <a:rPr lang="fa-IR" sz="3200" b="1" dirty="0">
                <a:cs typeface="B Mitra" panose="00000400000000000000" pitchFamily="2" charset="-78"/>
              </a:rPr>
              <a:t>آميز نباشد</a:t>
            </a:r>
            <a:r>
              <a:rPr lang="fa-IR" sz="3200" b="1" dirty="0" smtClean="0">
                <a:cs typeface="B Mitra" panose="00000400000000000000" pitchFamily="2" charset="-78"/>
              </a:rPr>
              <a:t>.</a:t>
            </a:r>
          </a:p>
          <a:p>
            <a:pPr marL="0" lvl="0" indent="0" algn="r" rtl="1">
              <a:buNone/>
            </a:pPr>
            <a:r>
              <a:rPr lang="fa-IR" sz="3200" b="1" dirty="0" smtClean="0">
                <a:solidFill>
                  <a:srgbClr val="FF0000"/>
                </a:solidFill>
                <a:cs typeface="B Mitra" panose="00000400000000000000" pitchFamily="2" charset="-78"/>
              </a:rPr>
              <a:t>(توزیع عادلانه سود و زیان پژوهش در گروه های اجتماعی، نژادی، سنی و جنسیتی)</a:t>
            </a:r>
          </a:p>
          <a:p>
            <a:pPr marL="0" indent="0">
              <a:buNone/>
            </a:pPr>
            <a:r>
              <a:rPr lang="ar-IQ" sz="3200" b="1" dirty="0">
                <a:cs typeface="B Compset" panose="00000400000000000000" pitchFamily="2" charset="-78"/>
              </a:rPr>
              <a:t>مفهوم بهره کشی </a:t>
            </a:r>
            <a:r>
              <a:rPr lang="en-US" sz="3200" b="1" dirty="0">
                <a:cs typeface="B Compset" panose="00000400000000000000" pitchFamily="2" charset="-78"/>
              </a:rPr>
              <a:t>exploitation</a:t>
            </a:r>
          </a:p>
          <a:p>
            <a:pPr marL="0" lvl="0" indent="0" algn="r" rtl="1">
              <a:buNone/>
            </a:pPr>
            <a:endParaRPr lang="fa-IR" sz="3200" b="1" dirty="0" smtClean="0">
              <a:solidFill>
                <a:srgbClr val="FF0000"/>
              </a:solidFill>
              <a:cs typeface="B Mitra" panose="00000400000000000000" pitchFamily="2" charset="-78"/>
            </a:endParaRPr>
          </a:p>
          <a:p>
            <a:pPr marL="0" lvl="0" indent="0" algn="r" rtl="1">
              <a:buNone/>
            </a:pPr>
            <a:r>
              <a:rPr lang="fa-IR" sz="3200" b="1" dirty="0" smtClean="0">
                <a:solidFill>
                  <a:srgbClr val="FF0000"/>
                </a:solidFill>
                <a:cs typeface="B Mitra" panose="00000400000000000000" pitchFamily="2" charset="-78"/>
              </a:rPr>
              <a:t>عدالت سه جنبه دارد: </a:t>
            </a:r>
          </a:p>
          <a:p>
            <a:pPr marL="0" lvl="0" indent="0" algn="r" rtl="1">
              <a:buNone/>
            </a:pPr>
            <a:r>
              <a:rPr lang="fa-IR" sz="3200" b="1" dirty="0" smtClean="0">
                <a:solidFill>
                  <a:srgbClr val="FF0000"/>
                </a:solidFill>
                <a:cs typeface="B Mitra" panose="00000400000000000000" pitchFamily="2" charset="-78"/>
              </a:rPr>
              <a:t>توزیع عادلانه سود و زیان پژوهش</a:t>
            </a:r>
          </a:p>
          <a:p>
            <a:pPr marL="0" lvl="0" indent="0" algn="r" rtl="1">
              <a:buNone/>
            </a:pPr>
            <a:r>
              <a:rPr lang="fa-IR" sz="3200" b="1" dirty="0" smtClean="0">
                <a:solidFill>
                  <a:srgbClr val="FF0000"/>
                </a:solidFill>
                <a:cs typeface="B Mitra" panose="00000400000000000000" pitchFamily="2" charset="-78"/>
              </a:rPr>
              <a:t>انتخاب عادلانه افراد</a:t>
            </a:r>
          </a:p>
          <a:p>
            <a:pPr marL="0" lvl="0" indent="0" algn="r" rtl="1">
              <a:buNone/>
            </a:pPr>
            <a:r>
              <a:rPr lang="fa-IR" sz="3200" b="1" dirty="0" smtClean="0">
                <a:solidFill>
                  <a:srgbClr val="FF0000"/>
                </a:solidFill>
                <a:cs typeface="B Mitra" panose="00000400000000000000" pitchFamily="2" charset="-78"/>
              </a:rPr>
              <a:t>حمایت از حقوق گروه های آسیب پذیر</a:t>
            </a:r>
          </a:p>
          <a:p>
            <a:pPr marL="0" lvl="0" indent="0" algn="r" rtl="1">
              <a:buNone/>
            </a:pPr>
            <a:endParaRPr lang="en-US" sz="3200" b="1" dirty="0">
              <a:cs typeface="B Mitra" panose="00000400000000000000" pitchFamily="2" charset="-78"/>
            </a:endParaRPr>
          </a:p>
          <a:p>
            <a:pPr marL="0" indent="0" algn="r" rtl="1">
              <a:buNone/>
            </a:pPr>
            <a:endParaRPr lang="en-US" sz="3200" b="1" dirty="0">
              <a:cs typeface="B Mitra" panose="00000400000000000000" pitchFamily="2" charset="-78"/>
            </a:endParaRPr>
          </a:p>
        </p:txBody>
      </p:sp>
    </p:spTree>
    <p:extLst>
      <p:ext uri="{BB962C8B-B14F-4D97-AF65-F5344CB8AC3E}">
        <p14:creationId xmlns:p14="http://schemas.microsoft.com/office/powerpoint/2010/main" val="307084200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lvl="0" indent="0" algn="r" rtl="1">
              <a:buNone/>
            </a:pPr>
            <a:r>
              <a:rPr lang="fa-IR" sz="3200" dirty="0">
                <a:solidFill>
                  <a:srgbClr val="FF0000"/>
                </a:solidFill>
                <a:cs typeface="B Mitra" panose="00000400000000000000" pitchFamily="2" charset="-78"/>
              </a:rPr>
              <a:t>آیا کسانی که مورد پژوهش قرار می گیرند از نتایج آن سود می برند؟</a:t>
            </a:r>
          </a:p>
          <a:p>
            <a:pPr algn="r" rtl="1"/>
            <a:r>
              <a:rPr lang="fa-IR" sz="3200" dirty="0" smtClean="0">
                <a:cs typeface="B Lotus" panose="00000400000000000000" pitchFamily="2" charset="-78"/>
              </a:rPr>
              <a:t>نباید یک گروه اجتماعی صرفاً بخاطر در دسترس بودن یا موقعیت اجتماعی ضعیف برای مطالعه انتخاب شوند.</a:t>
            </a:r>
          </a:p>
          <a:p>
            <a:pPr algn="r" rtl="1"/>
            <a:r>
              <a:rPr lang="fa-IR" sz="3200" dirty="0" smtClean="0">
                <a:cs typeface="B Lotus" panose="00000400000000000000" pitchFamily="2" charset="-78"/>
              </a:rPr>
              <a:t>نباید از گروه های آسیب پذیر استفاده شود و نتایج برای سایر گروه های کاربرد داشته باشد.	</a:t>
            </a:r>
            <a:endParaRPr lang="en-US" sz="3200" dirty="0">
              <a:cs typeface="B Lotus" panose="00000400000000000000" pitchFamily="2" charset="-78"/>
            </a:endParaRPr>
          </a:p>
        </p:txBody>
      </p:sp>
    </p:spTree>
    <p:extLst>
      <p:ext uri="{BB962C8B-B14F-4D97-AF65-F5344CB8AC3E}">
        <p14:creationId xmlns:p14="http://schemas.microsoft.com/office/powerpoint/2010/main" val="287475760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5810" y="1289543"/>
            <a:ext cx="10661226" cy="4962839"/>
          </a:xfrm>
        </p:spPr>
        <p:txBody>
          <a:bodyPr>
            <a:normAutofit/>
          </a:bodyPr>
          <a:lstStyle/>
          <a:p>
            <a:pPr marL="0" lvl="0" indent="0" algn="r" rtl="1">
              <a:buNone/>
            </a:pPr>
            <a:r>
              <a:rPr lang="fa-IR" sz="3200" b="1" dirty="0" smtClean="0">
                <a:cs typeface="B Mitra" panose="00000400000000000000" pitchFamily="2" charset="-78"/>
              </a:rPr>
              <a:t>13. </a:t>
            </a:r>
            <a:r>
              <a:rPr lang="ar-SA" sz="3200" b="1" dirty="0" smtClean="0">
                <a:cs typeface="B Mitra" panose="00000400000000000000" pitchFamily="2" charset="-78"/>
              </a:rPr>
              <a:t>كسب </a:t>
            </a:r>
            <a:r>
              <a:rPr lang="ar-SA" sz="3200" b="1" dirty="0">
                <a:cs typeface="B Mitra" panose="00000400000000000000" pitchFamily="2" charset="-78"/>
              </a:rPr>
              <a:t>رضايت آگاهانه و آزادانه در هر </a:t>
            </a:r>
            <a:r>
              <a:rPr lang="fa-IR" sz="3200" b="1" dirty="0">
                <a:cs typeface="B Mitra" panose="00000400000000000000" pitchFamily="2" charset="-78"/>
              </a:rPr>
              <a:t>پژوهشي که بر روي آزمودني انساني اجرا مي</a:t>
            </a:r>
            <a:r>
              <a:rPr lang="en-US" sz="3200" b="1" dirty="0">
                <a:cs typeface="B Mitra" panose="00000400000000000000" pitchFamily="2" charset="-78"/>
              </a:rPr>
              <a:t>‌</a:t>
            </a:r>
            <a:r>
              <a:rPr lang="fa-IR" sz="3200" b="1" dirty="0">
                <a:cs typeface="B Mitra" panose="00000400000000000000" pitchFamily="2" charset="-78"/>
              </a:rPr>
              <a:t>شود، </a:t>
            </a:r>
            <a:r>
              <a:rPr lang="ar-SA" sz="3200" b="1" dirty="0">
                <a:cs typeface="B Mitra" panose="00000400000000000000" pitchFamily="2" charset="-78"/>
              </a:rPr>
              <a:t>الزامي </a:t>
            </a:r>
            <a:r>
              <a:rPr lang="fa-IR" sz="3200" b="1" dirty="0">
                <a:cs typeface="B Mitra" panose="00000400000000000000" pitchFamily="2" charset="-78"/>
              </a:rPr>
              <a:t>است. </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اين </a:t>
            </a:r>
            <a:r>
              <a:rPr lang="ar-SA" sz="3200" dirty="0">
                <a:solidFill>
                  <a:srgbClr val="FF0000"/>
                </a:solidFill>
                <a:cs typeface="B Mitra" panose="00000400000000000000" pitchFamily="2" charset="-78"/>
              </a:rPr>
              <a:t>رضايت بايد به شكل كتبي </a:t>
            </a:r>
            <a:r>
              <a:rPr lang="ar-SA" sz="3200" dirty="0">
                <a:cs typeface="B Mitra" panose="00000400000000000000" pitchFamily="2" charset="-78"/>
              </a:rPr>
              <a:t>باشد. </a:t>
            </a:r>
            <a:endParaRPr lang="fa-IR" sz="3200" dirty="0" smtClean="0">
              <a:cs typeface="B Mitra" panose="00000400000000000000" pitchFamily="2" charset="-78"/>
            </a:endParaRPr>
          </a:p>
          <a:p>
            <a:pPr marL="0" lvl="0" indent="0" algn="r" rtl="1">
              <a:buNone/>
            </a:pPr>
            <a:r>
              <a:rPr lang="ar-SA" sz="3200" dirty="0" smtClean="0">
                <a:cs typeface="B Mitra" panose="00000400000000000000" pitchFamily="2" charset="-78"/>
              </a:rPr>
              <a:t>در </a:t>
            </a:r>
            <a:r>
              <a:rPr lang="ar-SA" sz="3200" dirty="0">
                <a:cs typeface="B Mitra" panose="00000400000000000000" pitchFamily="2" charset="-78"/>
              </a:rPr>
              <a:t>مواردي که اخذ رضايت آگاهانه</a:t>
            </a:r>
            <a:r>
              <a:rPr lang="en-US" sz="3200" dirty="0">
                <a:cs typeface="B Mitra" panose="00000400000000000000" pitchFamily="2" charset="-78"/>
              </a:rPr>
              <a:t>‌</a:t>
            </a:r>
            <a:r>
              <a:rPr lang="ar-SA" sz="3200" dirty="0">
                <a:cs typeface="B Mitra" panose="00000400000000000000" pitchFamily="2" charset="-78"/>
              </a:rPr>
              <a:t>ي کتبي غير ممکن يا قابل صرف</a:t>
            </a:r>
            <a:r>
              <a:rPr lang="en-US" sz="3200" dirty="0">
                <a:cs typeface="B Mitra" panose="00000400000000000000" pitchFamily="2" charset="-78"/>
              </a:rPr>
              <a:t>‌</a:t>
            </a:r>
            <a:r>
              <a:rPr lang="ar-SA" sz="3200" dirty="0">
                <a:cs typeface="B Mitra" panose="00000400000000000000" pitchFamily="2" charset="-78"/>
              </a:rPr>
              <a:t>نظر باشد، بايد موضوع با ذکر دلايل به کميته</a:t>
            </a:r>
            <a:r>
              <a:rPr lang="en-US" sz="3200" dirty="0">
                <a:cs typeface="B Mitra" panose="00000400000000000000" pitchFamily="2" charset="-78"/>
              </a:rPr>
              <a:t>‌</a:t>
            </a:r>
            <a:r>
              <a:rPr lang="ar-SA" sz="3200" dirty="0">
                <a:cs typeface="B Mitra" panose="00000400000000000000" pitchFamily="2" charset="-78"/>
              </a:rPr>
              <a:t>ي اخلاق منتقل شود. </a:t>
            </a:r>
            <a:endParaRPr lang="fa-IR" sz="3200" dirty="0" smtClean="0">
              <a:cs typeface="B Mitra" panose="00000400000000000000" pitchFamily="2" charset="-78"/>
            </a:endParaRPr>
          </a:p>
          <a:p>
            <a:pPr marL="0" lvl="0" indent="0" algn="r" rtl="1">
              <a:buNone/>
            </a:pPr>
            <a:r>
              <a:rPr lang="ar-SA" sz="3200" dirty="0" smtClean="0">
                <a:cs typeface="B Mitra" panose="00000400000000000000" pitchFamily="2" charset="-78"/>
              </a:rPr>
              <a:t>در </a:t>
            </a:r>
            <a:r>
              <a:rPr lang="ar-SA" sz="3200" dirty="0">
                <a:cs typeface="B Mitra" panose="00000400000000000000" pitchFamily="2" charset="-78"/>
              </a:rPr>
              <a:t>صورت تأييد کميته</a:t>
            </a:r>
            <a:r>
              <a:rPr lang="en-US" sz="3200" dirty="0">
                <a:cs typeface="B Mitra" panose="00000400000000000000" pitchFamily="2" charset="-78"/>
              </a:rPr>
              <a:t>‌</a:t>
            </a:r>
            <a:r>
              <a:rPr lang="ar-SA" sz="3200" dirty="0">
                <a:cs typeface="B Mitra" panose="00000400000000000000" pitchFamily="2" charset="-78"/>
              </a:rPr>
              <a:t>ي اخلاق، اخذ رضايت کتبي قابل تعويق يا تبديل به رضايت شفاهي يا ضمني خواهد بود</a:t>
            </a:r>
            <a:r>
              <a:rPr lang="ar-SA" sz="3200" dirty="0" smtClean="0">
                <a:cs typeface="B Mitra" panose="00000400000000000000" pitchFamily="2" charset="-78"/>
              </a:rPr>
              <a:t>.</a:t>
            </a:r>
            <a:endParaRPr lang="fa-IR" sz="3200" dirty="0" smtClean="0">
              <a:cs typeface="B Mitra" panose="00000400000000000000" pitchFamily="2" charset="-78"/>
            </a:endParaRPr>
          </a:p>
          <a:p>
            <a:pPr algn="r" rtl="1"/>
            <a:r>
              <a:rPr lang="fa-IR" sz="3200" b="1" dirty="0">
                <a:solidFill>
                  <a:srgbClr val="FF0000"/>
                </a:solidFill>
                <a:cs typeface="B Mitra" panose="00000400000000000000" pitchFamily="2" charset="-78"/>
              </a:rPr>
              <a:t>در پژوهش های بالینی اخذ رضایت کتبی ضروری است</a:t>
            </a:r>
            <a:r>
              <a:rPr lang="fa-IR" sz="3200" b="1" dirty="0" smtClean="0">
                <a:solidFill>
                  <a:srgbClr val="FF0000"/>
                </a:solidFill>
                <a:cs typeface="B Mitra" panose="00000400000000000000" pitchFamily="2" charset="-78"/>
              </a:rPr>
              <a:t>.</a:t>
            </a:r>
          </a:p>
          <a:p>
            <a:pPr marL="0" lvl="0" indent="0" algn="r" rtl="1">
              <a:buNone/>
            </a:pPr>
            <a:endParaRPr lang="fa-IR" sz="3200" dirty="0" smtClean="0">
              <a:cs typeface="B Mitra" panose="00000400000000000000" pitchFamily="2" charset="-78"/>
            </a:endParaRPr>
          </a:p>
          <a:p>
            <a:pPr marL="0" lvl="0" indent="0" algn="r" rtl="1">
              <a:buNone/>
            </a:pPr>
            <a:endParaRPr lang="en-US" sz="3200" dirty="0">
              <a:cs typeface="B Mitra" panose="00000400000000000000" pitchFamily="2" charset="-78"/>
            </a:endParaRPr>
          </a:p>
          <a:p>
            <a:pPr algn="r" rtl="1"/>
            <a:endParaRPr lang="en-US" sz="3200" dirty="0">
              <a:cs typeface="B Mitra" panose="00000400000000000000" pitchFamily="2" charset="-78"/>
            </a:endParaRPr>
          </a:p>
        </p:txBody>
      </p:sp>
      <p:sp>
        <p:nvSpPr>
          <p:cNvPr id="2" name="Rectangle 1"/>
          <p:cNvSpPr/>
          <p:nvPr/>
        </p:nvSpPr>
        <p:spPr>
          <a:xfrm>
            <a:off x="677334" y="164123"/>
            <a:ext cx="8616461"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534530" y="660813"/>
            <a:ext cx="6096000" cy="707886"/>
          </a:xfrm>
          <a:prstGeom prst="rect">
            <a:avLst/>
          </a:prstGeom>
        </p:spPr>
        <p:txBody>
          <a:bodyPr>
            <a:spAutoFit/>
          </a:bodyPr>
          <a:lstStyle/>
          <a:p>
            <a:pPr algn="r" rtl="1"/>
            <a:r>
              <a:rPr lang="fa-IR" sz="4000" b="1" dirty="0" smtClean="0">
                <a:solidFill>
                  <a:srgbClr val="FF0000"/>
                </a:solidFill>
                <a:cs typeface="B Mitra" panose="00000400000000000000" pitchFamily="2" charset="-78"/>
              </a:rPr>
              <a:t>رضایت آگاهانه</a:t>
            </a:r>
            <a:endParaRPr lang="fa-IR" sz="4000" b="1" dirty="0">
              <a:solidFill>
                <a:srgbClr val="FF0000"/>
              </a:solidFill>
              <a:cs typeface="B Mitra" panose="00000400000000000000" pitchFamily="2" charset="-78"/>
            </a:endParaRPr>
          </a:p>
        </p:txBody>
      </p:sp>
    </p:spTree>
    <p:extLst>
      <p:ext uri="{BB962C8B-B14F-4D97-AF65-F5344CB8AC3E}">
        <p14:creationId xmlns:p14="http://schemas.microsoft.com/office/powerpoint/2010/main" val="140897479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7958" y="542224"/>
            <a:ext cx="8911687" cy="1280890"/>
          </a:xfrm>
        </p:spPr>
        <p:txBody>
          <a:bodyPr>
            <a:normAutofit/>
          </a:bodyPr>
          <a:lstStyle/>
          <a:p>
            <a:r>
              <a:rPr lang="fa-IR" b="1" dirty="0">
                <a:solidFill>
                  <a:srgbClr val="FF0000"/>
                </a:solidFill>
                <a:cs typeface="B Mitra" panose="00000400000000000000" pitchFamily="2" charset="-78"/>
              </a:rPr>
              <a:t>سه اصل مهم در </a:t>
            </a:r>
            <a:r>
              <a:rPr lang="fa-IR" b="1" dirty="0" smtClean="0">
                <a:solidFill>
                  <a:srgbClr val="FF0000"/>
                </a:solidFill>
                <a:cs typeface="B Mitra" panose="00000400000000000000" pitchFamily="2" charset="-78"/>
              </a:rPr>
              <a:t>رضایت:  </a:t>
            </a:r>
            <a:r>
              <a:rPr lang="fa-IR" b="1" dirty="0" smtClean="0">
                <a:solidFill>
                  <a:srgbClr val="7030A0"/>
                </a:solidFill>
                <a:cs typeface="B Mitra" panose="00000400000000000000" pitchFamily="2" charset="-78"/>
              </a:rPr>
              <a:t>توانایی</a:t>
            </a:r>
            <a:r>
              <a:rPr lang="fa-IR" b="1" dirty="0">
                <a:solidFill>
                  <a:srgbClr val="7030A0"/>
                </a:solidFill>
                <a:cs typeface="B Mitra" panose="00000400000000000000" pitchFamily="2" charset="-78"/>
              </a:rPr>
              <a:t>، آگاهی و آزادی</a:t>
            </a:r>
            <a:r>
              <a:rPr lang="fa-IR" b="1" dirty="0">
                <a:solidFill>
                  <a:schemeClr val="tx1"/>
                </a:solidFill>
                <a:cs typeface="B Mitra" panose="00000400000000000000" pitchFamily="2" charset="-78"/>
              </a:rPr>
              <a:t/>
            </a:r>
            <a:br>
              <a:rPr lang="fa-IR" b="1" dirty="0">
                <a:solidFill>
                  <a:schemeClr val="tx1"/>
                </a:solidFill>
                <a:cs typeface="B Mitra" panose="00000400000000000000" pitchFamily="2" charset="-78"/>
              </a:rPr>
            </a:br>
            <a:endParaRPr lang="en-US" dirty="0">
              <a:solidFill>
                <a:srgbClr val="FF0000"/>
              </a:solidFill>
            </a:endParaRPr>
          </a:p>
        </p:txBody>
      </p:sp>
      <p:sp>
        <p:nvSpPr>
          <p:cNvPr id="3" name="Content Placeholder 2"/>
          <p:cNvSpPr>
            <a:spLocks noGrp="1"/>
          </p:cNvSpPr>
          <p:nvPr>
            <p:ph idx="1"/>
          </p:nvPr>
        </p:nvSpPr>
        <p:spPr/>
        <p:txBody>
          <a:bodyPr>
            <a:normAutofit/>
          </a:bodyPr>
          <a:lstStyle/>
          <a:p>
            <a:pPr algn="r" rtl="1"/>
            <a:r>
              <a:rPr lang="fa-IR" sz="2800" b="1" dirty="0" smtClean="0">
                <a:solidFill>
                  <a:schemeClr val="tx1"/>
                </a:solidFill>
                <a:cs typeface="B Mitra" panose="00000400000000000000" pitchFamily="2" charset="-78"/>
              </a:rPr>
              <a:t>توانایی درک اطلاعات مربوط به تصمیم گیری </a:t>
            </a:r>
            <a:endParaRPr lang="fa-IR" sz="2800" b="1" dirty="0">
              <a:solidFill>
                <a:schemeClr val="tx1"/>
              </a:solidFill>
              <a:cs typeface="B Mitra" panose="00000400000000000000" pitchFamily="2" charset="-78"/>
            </a:endParaRPr>
          </a:p>
          <a:p>
            <a:pPr algn="r" rtl="1"/>
            <a:r>
              <a:rPr lang="fa-IR" sz="2800" b="1" dirty="0">
                <a:solidFill>
                  <a:schemeClr val="tx1"/>
                </a:solidFill>
                <a:cs typeface="B Mitra" panose="00000400000000000000" pitchFamily="2" charset="-78"/>
              </a:rPr>
              <a:t>رضایت بایستی آگاهانه باشد؛ یعنی دادن تمام اطلاعات لازم برای تصمیم گیری</a:t>
            </a:r>
          </a:p>
          <a:p>
            <a:pPr algn="r" rtl="1"/>
            <a:r>
              <a:rPr lang="fa-IR" sz="2800" b="1" dirty="0">
                <a:solidFill>
                  <a:schemeClr val="tx1"/>
                </a:solidFill>
                <a:cs typeface="B Mitra" panose="00000400000000000000" pitchFamily="2" charset="-78"/>
              </a:rPr>
              <a:t>رضایت بایستی داوطلبانه </a:t>
            </a:r>
            <a:r>
              <a:rPr lang="fa-IR" sz="2800" b="1" dirty="0" smtClean="0">
                <a:solidFill>
                  <a:schemeClr val="tx1"/>
                </a:solidFill>
                <a:cs typeface="B Mitra" panose="00000400000000000000" pitchFamily="2" charset="-78"/>
              </a:rPr>
              <a:t>باشد (بدون فشار، اجبار یا فریب). </a:t>
            </a:r>
            <a:endParaRPr lang="fa-IR" sz="2800" b="1" dirty="0">
              <a:solidFill>
                <a:schemeClr val="tx1"/>
              </a:solidFill>
              <a:cs typeface="B Mitra" panose="00000400000000000000" pitchFamily="2" charset="-78"/>
            </a:endParaRPr>
          </a:p>
          <a:p>
            <a:endParaRPr lang="en-US" sz="2800" dirty="0">
              <a:solidFill>
                <a:schemeClr val="tx1"/>
              </a:solidFill>
            </a:endParaRPr>
          </a:p>
        </p:txBody>
      </p:sp>
    </p:spTree>
    <p:extLst>
      <p:ext uri="{BB962C8B-B14F-4D97-AF65-F5344CB8AC3E}">
        <p14:creationId xmlns:p14="http://schemas.microsoft.com/office/powerpoint/2010/main" val="294674420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583817"/>
            <a:ext cx="10154790" cy="5795177"/>
          </a:xfrm>
        </p:spPr>
        <p:txBody>
          <a:bodyPr>
            <a:normAutofit/>
          </a:bodyPr>
          <a:lstStyle/>
          <a:p>
            <a:pPr algn="r" rtl="1"/>
            <a:r>
              <a:rPr lang="fa-IR" sz="4000" dirty="0" smtClean="0">
                <a:cs typeface="B Lotus" panose="00000400000000000000" pitchFamily="2" charset="-78"/>
              </a:rPr>
              <a:t>اطلاعات قابل فهم باشد.</a:t>
            </a:r>
          </a:p>
          <a:p>
            <a:pPr algn="r" rtl="1"/>
            <a:r>
              <a:rPr lang="fa-IR" sz="4000" dirty="0" smtClean="0">
                <a:cs typeface="B Lotus" panose="00000400000000000000" pitchFamily="2" charset="-78"/>
              </a:rPr>
              <a:t>اطمینان از درک اطلاعات توسط شرکت کننده</a:t>
            </a:r>
          </a:p>
          <a:p>
            <a:pPr algn="r" rtl="1"/>
            <a:r>
              <a:rPr lang="fa-IR" sz="4000" dirty="0" smtClean="0">
                <a:cs typeface="B Lotus" panose="00000400000000000000" pitchFamily="2" charset="-78"/>
              </a:rPr>
              <a:t>دادن فرصت و تشویق برای طرح سوال ها</a:t>
            </a:r>
          </a:p>
          <a:p>
            <a:pPr algn="r" rtl="1"/>
            <a:r>
              <a:rPr lang="fa-IR" sz="4000" dirty="0" smtClean="0">
                <a:cs typeface="B Lotus" panose="00000400000000000000" pitchFamily="2" charset="-78"/>
              </a:rPr>
              <a:t>فرصت برای تصمیم گیری</a:t>
            </a:r>
          </a:p>
          <a:p>
            <a:pPr algn="r" rtl="1"/>
            <a:r>
              <a:rPr lang="fa-IR" sz="4000" dirty="0" smtClean="0">
                <a:cs typeface="B Lotus" panose="00000400000000000000" pitchFamily="2" charset="-78"/>
              </a:rPr>
              <a:t>فرصت برای مشورت با خانواده، وکیل و ...</a:t>
            </a:r>
          </a:p>
          <a:p>
            <a:pPr algn="r" rtl="1"/>
            <a:r>
              <a:rPr lang="fa-IR" sz="4000" dirty="0" smtClean="0">
                <a:cs typeface="B Lotus" panose="00000400000000000000" pitchFamily="2" charset="-78"/>
              </a:rPr>
              <a:t>دانستن حق خروج داوطلبانه</a:t>
            </a:r>
          </a:p>
          <a:p>
            <a:pPr algn="r" rtl="1"/>
            <a:r>
              <a:rPr lang="fa-IR" sz="4000" dirty="0" smtClean="0">
                <a:cs typeface="B Lotus" panose="00000400000000000000" pitchFamily="2" charset="-78"/>
              </a:rPr>
              <a:t>«نه» گفتن راحت باشد.</a:t>
            </a:r>
            <a:endParaRPr lang="en-US" sz="4000" dirty="0">
              <a:cs typeface="B Lotus" panose="00000400000000000000" pitchFamily="2" charset="-78"/>
            </a:endParaRPr>
          </a:p>
        </p:txBody>
      </p:sp>
    </p:spTree>
    <p:extLst>
      <p:ext uri="{BB962C8B-B14F-4D97-AF65-F5344CB8AC3E}">
        <p14:creationId xmlns:p14="http://schemas.microsoft.com/office/powerpoint/2010/main" val="3711332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Lotus" panose="00000400000000000000" pitchFamily="2" charset="-78"/>
              </a:rPr>
              <a:t>رضایت آگاهانه در مطالعاتی که با پرسشنامه است</a:t>
            </a:r>
            <a:endParaRPr lang="en-US" dirty="0">
              <a:cs typeface="B Lotus" panose="00000400000000000000" pitchFamily="2" charset="-78"/>
            </a:endParaRPr>
          </a:p>
        </p:txBody>
      </p:sp>
      <p:sp>
        <p:nvSpPr>
          <p:cNvPr id="3" name="Content Placeholder 2"/>
          <p:cNvSpPr>
            <a:spLocks noGrp="1"/>
          </p:cNvSpPr>
          <p:nvPr>
            <p:ph idx="1"/>
          </p:nvPr>
        </p:nvSpPr>
        <p:spPr/>
        <p:txBody>
          <a:bodyPr>
            <a:normAutofit/>
          </a:bodyPr>
          <a:lstStyle/>
          <a:p>
            <a:pPr algn="r" rtl="1"/>
            <a:r>
              <a:rPr lang="fa-IR" sz="3600" dirty="0" smtClean="0">
                <a:cs typeface="B Lotus" panose="00000400000000000000" pitchFamily="2" charset="-78"/>
              </a:rPr>
              <a:t>اگر سوالات ناراحت کننده وجود دارد توسط کمیته بررسی شود.</a:t>
            </a:r>
            <a:endParaRPr lang="en-US" sz="3600" dirty="0">
              <a:cs typeface="B Lotus" panose="00000400000000000000" pitchFamily="2" charset="-78"/>
            </a:endParaRPr>
          </a:p>
        </p:txBody>
      </p:sp>
    </p:spTree>
    <p:extLst>
      <p:ext uri="{BB962C8B-B14F-4D97-AF65-F5344CB8AC3E}">
        <p14:creationId xmlns:p14="http://schemas.microsoft.com/office/powerpoint/2010/main" val="55602423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4364" y="596814"/>
            <a:ext cx="8911687" cy="822553"/>
          </a:xfrm>
        </p:spPr>
        <p:txBody>
          <a:bodyPr>
            <a:normAutofit fontScale="90000"/>
          </a:bodyPr>
          <a:lstStyle/>
          <a:p>
            <a:pPr algn="ctr"/>
            <a:r>
              <a:rPr lang="fa-IR" sz="4800" b="1" dirty="0" smtClean="0">
                <a:solidFill>
                  <a:srgbClr val="FF0000"/>
                </a:solidFill>
                <a:cs typeface="B Mitra" panose="00000400000000000000" pitchFamily="2" charset="-78"/>
              </a:rPr>
              <a:t>رضایت یک فرآیند مستمر است</a:t>
            </a:r>
            <a:endParaRPr lang="en-US" sz="48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759655" y="2357541"/>
            <a:ext cx="10621107" cy="3880773"/>
          </a:xfrm>
        </p:spPr>
        <p:txBody>
          <a:bodyPr/>
          <a:lstStyle/>
          <a:p>
            <a:pPr marL="0" lvl="0" indent="0" algn="r" rtl="1">
              <a:buNone/>
            </a:pPr>
            <a:r>
              <a:rPr lang="fa-IR" sz="3200" b="1" dirty="0" smtClean="0">
                <a:cs typeface="B Mitra" panose="00000400000000000000" pitchFamily="2" charset="-78"/>
              </a:rPr>
              <a:t>14. </a:t>
            </a:r>
            <a:r>
              <a:rPr lang="ar-SA" sz="3200" b="1" dirty="0" smtClean="0">
                <a:cs typeface="B Mitra" panose="00000400000000000000" pitchFamily="2" charset="-78"/>
              </a:rPr>
              <a:t>اگر </a:t>
            </a:r>
            <a:r>
              <a:rPr lang="ar-SA" sz="3200" b="1" dirty="0">
                <a:cs typeface="B Mitra" panose="00000400000000000000" pitchFamily="2" charset="-78"/>
              </a:rPr>
              <a:t>در طول اجراي پژوهش تغييري در نحوه اجراي پژوهش داده شود يا اطلاعات جديدي به دست آيد که احتمال داشته باشد که بر تصميم آزمودني مبني بر ادامه</a:t>
            </a:r>
            <a:r>
              <a:rPr lang="en-US" sz="3200" b="1" dirty="0">
                <a:cs typeface="B Mitra" panose="00000400000000000000" pitchFamily="2" charset="-78"/>
              </a:rPr>
              <a:t>‌</a:t>
            </a:r>
            <a:r>
              <a:rPr lang="ar-SA" sz="3200" b="1" dirty="0">
                <a:cs typeface="B Mitra" panose="00000400000000000000" pitchFamily="2" charset="-78"/>
              </a:rPr>
              <a:t>ي شرکت در پژوهش تاثير گذار باشد، بايد موضوع به اطلاع </a:t>
            </a:r>
            <a:r>
              <a:rPr lang="ar-SA" sz="3200" b="1" dirty="0">
                <a:solidFill>
                  <a:srgbClr val="FF0000"/>
                </a:solidFill>
                <a:cs typeface="B Mitra" panose="00000400000000000000" pitchFamily="2" charset="-78"/>
              </a:rPr>
              <a:t>کميته</a:t>
            </a:r>
            <a:r>
              <a:rPr lang="en-US" sz="3200" b="1" dirty="0">
                <a:solidFill>
                  <a:srgbClr val="FF0000"/>
                </a:solidFill>
                <a:cs typeface="B Mitra" panose="00000400000000000000" pitchFamily="2" charset="-78"/>
              </a:rPr>
              <a:t>‌</a:t>
            </a:r>
            <a:r>
              <a:rPr lang="ar-SA" sz="3200" b="1" dirty="0">
                <a:solidFill>
                  <a:srgbClr val="FF0000"/>
                </a:solidFill>
                <a:cs typeface="B Mitra" panose="00000400000000000000" pitchFamily="2" charset="-78"/>
              </a:rPr>
              <a:t>ي اخلاق </a:t>
            </a:r>
            <a:r>
              <a:rPr lang="ar-SA" sz="3200" b="1" dirty="0">
                <a:cs typeface="B Mitra" panose="00000400000000000000" pitchFamily="2" charset="-78"/>
              </a:rPr>
              <a:t>رسانده شود و در صورت موافقت کميته با ادامه</a:t>
            </a:r>
            <a:r>
              <a:rPr lang="en-US" sz="3200" b="1" dirty="0">
                <a:cs typeface="B Mitra" panose="00000400000000000000" pitchFamily="2" charset="-78"/>
              </a:rPr>
              <a:t>‌</a:t>
            </a:r>
            <a:r>
              <a:rPr lang="ar-SA" sz="3200" b="1" dirty="0">
                <a:cs typeface="B Mitra" panose="00000400000000000000" pitchFamily="2" charset="-78"/>
              </a:rPr>
              <a:t>ي پژوهش، مراتب به اطلاع آزمودني رسانده شود و رضايت آگاهانه مجددا اخذ گردد.</a:t>
            </a:r>
            <a:endParaRPr lang="en-US" sz="3200" b="1" dirty="0">
              <a:cs typeface="B Mitra" panose="00000400000000000000" pitchFamily="2" charset="-78"/>
            </a:endParaRPr>
          </a:p>
          <a:p>
            <a:endParaRPr lang="en-US" sz="3200" b="1" dirty="0">
              <a:cs typeface="B Mitra" panose="00000400000000000000" pitchFamily="2" charset="-78"/>
            </a:endParaRPr>
          </a:p>
        </p:txBody>
      </p:sp>
    </p:spTree>
    <p:extLst>
      <p:ext uri="{BB962C8B-B14F-4D97-AF65-F5344CB8AC3E}">
        <p14:creationId xmlns:p14="http://schemas.microsoft.com/office/powerpoint/2010/main" val="273301502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4000" b="1" dirty="0" smtClean="0">
                <a:solidFill>
                  <a:srgbClr val="FF0000"/>
                </a:solidFill>
                <a:cs typeface="B Mitra" panose="00000400000000000000" pitchFamily="2" charset="-78"/>
              </a:rPr>
              <a:t>آگاهانه بودن</a:t>
            </a:r>
            <a:br>
              <a:rPr lang="fa-IR" sz="4000" b="1" dirty="0" smtClean="0">
                <a:solidFill>
                  <a:srgbClr val="FF0000"/>
                </a:solidFill>
                <a:cs typeface="B Mitra" panose="00000400000000000000" pitchFamily="2" charset="-78"/>
              </a:rPr>
            </a:br>
            <a:r>
              <a:rPr lang="fa-IR" sz="4000" b="1" dirty="0" smtClean="0">
                <a:solidFill>
                  <a:srgbClr val="FF0000"/>
                </a:solidFill>
                <a:cs typeface="B Mitra" panose="00000400000000000000" pitchFamily="2" charset="-78"/>
              </a:rPr>
              <a:t>(دانستن همه آن چیزی که در تصمیم گیری لازم است.)</a:t>
            </a:r>
            <a:endParaRPr lang="en-US" sz="40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678376" y="2441943"/>
            <a:ext cx="10772726" cy="3880773"/>
          </a:xfrm>
        </p:spPr>
        <p:txBody>
          <a:bodyPr>
            <a:normAutofit/>
          </a:bodyPr>
          <a:lstStyle/>
          <a:p>
            <a:pPr marL="0" lvl="0" indent="0" algn="r" rtl="1">
              <a:buNone/>
            </a:pPr>
            <a:r>
              <a:rPr lang="fa-IR" sz="3200" b="1" dirty="0" smtClean="0">
                <a:cs typeface="B Mitra" panose="00000400000000000000" pitchFamily="2" charset="-78"/>
              </a:rPr>
              <a:t>15. </a:t>
            </a:r>
            <a:r>
              <a:rPr lang="ar-SA" sz="3200" b="1" dirty="0" smtClean="0">
                <a:cs typeface="B Mitra" panose="00000400000000000000" pitchFamily="2" charset="-78"/>
              </a:rPr>
              <a:t>پژوهشگر </a:t>
            </a:r>
            <a:r>
              <a:rPr lang="ar-SA" sz="3200" b="1" dirty="0">
                <a:cs typeface="B Mitra" panose="00000400000000000000" pitchFamily="2" charset="-78"/>
              </a:rPr>
              <a:t>بايد از آگاهانه بودن رضايت اخذشده اطمينان حاصل کند. </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براي </a:t>
            </a:r>
            <a:r>
              <a:rPr lang="ar-SA" sz="3200" dirty="0">
                <a:cs typeface="B Mitra" panose="00000400000000000000" pitchFamily="2" charset="-78"/>
              </a:rPr>
              <a:t>اين منظور، در تمامي پژوهش</a:t>
            </a:r>
            <a:r>
              <a:rPr lang="en-US" sz="3200" dirty="0">
                <a:cs typeface="B Mitra" panose="00000400000000000000" pitchFamily="2" charset="-78"/>
              </a:rPr>
              <a:t>‌</a:t>
            </a:r>
            <a:r>
              <a:rPr lang="ar-SA" sz="3200" dirty="0">
                <a:cs typeface="B Mitra" panose="00000400000000000000" pitchFamily="2" charset="-78"/>
              </a:rPr>
              <a:t>هاي پزشكي، اعم از درماني و غيردرماني، پژوهشگر موظف است فرد در نظر گرفته شده به</a:t>
            </a:r>
            <a:r>
              <a:rPr lang="en-US" sz="3200" dirty="0">
                <a:cs typeface="B Mitra" panose="00000400000000000000" pitchFamily="2" charset="-78"/>
              </a:rPr>
              <a:t>‌</a:t>
            </a:r>
            <a:r>
              <a:rPr lang="ar-SA" sz="3200" dirty="0">
                <a:cs typeface="B Mitra" panose="00000400000000000000" pitchFamily="2" charset="-78"/>
              </a:rPr>
              <a:t>عنوان آزمودني را </a:t>
            </a:r>
            <a:r>
              <a:rPr lang="ar-SA" sz="3200" dirty="0">
                <a:solidFill>
                  <a:srgbClr val="FF0000"/>
                </a:solidFill>
                <a:cs typeface="B Mitra" panose="00000400000000000000" pitchFamily="2" charset="-78"/>
              </a:rPr>
              <a:t>از تمامي اطلاعاتي که مي</a:t>
            </a:r>
            <a:r>
              <a:rPr lang="en-US" sz="3200" dirty="0">
                <a:solidFill>
                  <a:srgbClr val="FF0000"/>
                </a:solidFill>
                <a:cs typeface="B Mitra" panose="00000400000000000000" pitchFamily="2" charset="-78"/>
              </a:rPr>
              <a:t>‌</a:t>
            </a:r>
            <a:r>
              <a:rPr lang="ar-SA" sz="3200" dirty="0">
                <a:solidFill>
                  <a:srgbClr val="FF0000"/>
                </a:solidFill>
                <a:cs typeface="B Mitra" panose="00000400000000000000" pitchFamily="2" charset="-78"/>
              </a:rPr>
              <a:t>توانند در تصميم</a:t>
            </a:r>
            <a:r>
              <a:rPr lang="en-US" sz="3200" dirty="0">
                <a:solidFill>
                  <a:srgbClr val="FF0000"/>
                </a:solidFill>
                <a:cs typeface="B Mitra" panose="00000400000000000000" pitchFamily="2" charset="-78"/>
              </a:rPr>
              <a:t>‌</a:t>
            </a:r>
            <a:r>
              <a:rPr lang="ar-SA" sz="3200" dirty="0">
                <a:solidFill>
                  <a:srgbClr val="FF0000"/>
                </a:solidFill>
                <a:cs typeface="B Mitra" panose="00000400000000000000" pitchFamily="2" charset="-78"/>
              </a:rPr>
              <a:t>گيري او مؤثر باشند، به</a:t>
            </a:r>
            <a:r>
              <a:rPr lang="en-US" sz="3200" dirty="0">
                <a:solidFill>
                  <a:srgbClr val="FF0000"/>
                </a:solidFill>
                <a:cs typeface="B Mitra" panose="00000400000000000000" pitchFamily="2" charset="-78"/>
              </a:rPr>
              <a:t>‌</a:t>
            </a:r>
            <a:r>
              <a:rPr lang="ar-SA" sz="3200" dirty="0">
                <a:solidFill>
                  <a:srgbClr val="FF0000"/>
                </a:solidFill>
                <a:cs typeface="B Mitra" panose="00000400000000000000" pitchFamily="2" charset="-78"/>
              </a:rPr>
              <a:t>نحو مناسبي آگاه سازد</a:t>
            </a:r>
            <a:r>
              <a:rPr lang="ar-SA" sz="3200" dirty="0">
                <a:cs typeface="B Mitra" panose="00000400000000000000" pitchFamily="2" charset="-78"/>
              </a:rPr>
              <a:t>. </a:t>
            </a:r>
            <a:endParaRPr lang="fa-IR" sz="3200" dirty="0" smtClean="0">
              <a:cs typeface="B Mitra" panose="00000400000000000000" pitchFamily="2" charset="-78"/>
            </a:endParaRPr>
          </a:p>
          <a:p>
            <a:pPr marL="0" lvl="0" indent="0" algn="r" rtl="1">
              <a:buNone/>
            </a:pPr>
            <a:r>
              <a:rPr lang="fa-IR" sz="3200" dirty="0" smtClean="0">
                <a:cs typeface="B Mitra" panose="00000400000000000000" pitchFamily="2" charset="-78"/>
              </a:rPr>
              <a:t>اطلاعات نباید در زمان شروع درمان داده شود. </a:t>
            </a:r>
            <a:endParaRPr lang="en-US" sz="3200" dirty="0">
              <a:cs typeface="B Mitra" panose="00000400000000000000" pitchFamily="2" charset="-78"/>
            </a:endParaRPr>
          </a:p>
        </p:txBody>
      </p:sp>
    </p:spTree>
    <p:extLst>
      <p:ext uri="{BB962C8B-B14F-4D97-AF65-F5344CB8AC3E}">
        <p14:creationId xmlns:p14="http://schemas.microsoft.com/office/powerpoint/2010/main" val="224942833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9655" y="604911"/>
            <a:ext cx="10536702" cy="5270957"/>
          </a:xfrm>
        </p:spPr>
        <p:txBody>
          <a:bodyPr>
            <a:normAutofit lnSpcReduction="10000"/>
          </a:bodyPr>
          <a:lstStyle/>
          <a:p>
            <a:pPr lvl="0" algn="r" rtl="1"/>
            <a:r>
              <a:rPr lang="ar-SA" sz="3200" b="1" dirty="0">
                <a:cs typeface="B Mitra" panose="00000400000000000000" pitchFamily="2" charset="-78"/>
              </a:rPr>
              <a:t>اين اطلاعات مشتملند بر: </a:t>
            </a:r>
            <a:endParaRPr lang="fa-IR" sz="3200" b="1" dirty="0" smtClean="0">
              <a:cs typeface="B Mitra" panose="00000400000000000000" pitchFamily="2" charset="-78"/>
            </a:endParaRPr>
          </a:p>
          <a:p>
            <a:pPr lvl="0" algn="r" rtl="1"/>
            <a:r>
              <a:rPr lang="ar-SA" sz="3200" b="1" dirty="0" smtClean="0">
                <a:solidFill>
                  <a:schemeClr val="accent3">
                    <a:lumMod val="50000"/>
                  </a:schemeClr>
                </a:solidFill>
                <a:cs typeface="B Mitra" panose="00000400000000000000" pitchFamily="2" charset="-78"/>
              </a:rPr>
              <a:t>عنوان </a:t>
            </a:r>
            <a:r>
              <a:rPr lang="ar-SA" sz="3200" b="1" dirty="0">
                <a:solidFill>
                  <a:schemeClr val="accent3">
                    <a:lumMod val="50000"/>
                  </a:schemeClr>
                </a:solidFill>
                <a:cs typeface="B Mitra" panose="00000400000000000000" pitchFamily="2" charset="-78"/>
              </a:rPr>
              <a:t>و اهداف پژوهش، طول مدت پژوهش، روشي که قرار است به</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کار گرفته شود (شامل احتمال تخصيص تصادفي به گروه</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مورد يا شاهد)، منابع تأمين بودجه، هر گونه تعارض منافع احتمالي، وابستگي  سازماني</a:t>
            </a:r>
            <a:r>
              <a:rPr lang="fa-IR" sz="3200" b="1" dirty="0">
                <a:solidFill>
                  <a:schemeClr val="accent3">
                    <a:lumMod val="50000"/>
                  </a:schemeClr>
                </a:solidFill>
                <a:cs typeface="B Mitra" panose="00000400000000000000" pitchFamily="2" charset="-78"/>
              </a:rPr>
              <a:t> پژوهشگر، و فوايد و زيان</a:t>
            </a:r>
            <a:r>
              <a:rPr lang="en-US" sz="3200" b="1" dirty="0">
                <a:solidFill>
                  <a:schemeClr val="accent3">
                    <a:lumMod val="50000"/>
                  </a:schemeClr>
                </a:solidFill>
                <a:cs typeface="B Mitra" panose="00000400000000000000" pitchFamily="2" charset="-78"/>
              </a:rPr>
              <a:t>‌</a:t>
            </a:r>
            <a:r>
              <a:rPr lang="fa-IR" sz="3200" b="1" dirty="0">
                <a:solidFill>
                  <a:schemeClr val="accent3">
                    <a:lumMod val="50000"/>
                  </a:schemeClr>
                </a:solidFill>
                <a:cs typeface="B Mitra" panose="00000400000000000000" pitchFamily="2" charset="-78"/>
              </a:rPr>
              <a:t>هايي که انتظار مي</a:t>
            </a:r>
            <a:r>
              <a:rPr lang="en-US" sz="3200" b="1" dirty="0">
                <a:solidFill>
                  <a:schemeClr val="accent3">
                    <a:lumMod val="50000"/>
                  </a:schemeClr>
                </a:solidFill>
                <a:cs typeface="B Mitra" panose="00000400000000000000" pitchFamily="2" charset="-78"/>
              </a:rPr>
              <a:t>‌</a:t>
            </a:r>
            <a:r>
              <a:rPr lang="fa-IR" sz="3200" b="1" dirty="0">
                <a:solidFill>
                  <a:schemeClr val="accent3">
                    <a:lumMod val="50000"/>
                  </a:schemeClr>
                </a:solidFill>
                <a:cs typeface="B Mitra" panose="00000400000000000000" pitchFamily="2" charset="-78"/>
              </a:rPr>
              <a:t>رود</a:t>
            </a:r>
            <a:r>
              <a:rPr lang="ar-SA" sz="3200" b="1" dirty="0">
                <a:solidFill>
                  <a:schemeClr val="accent3">
                    <a:lumMod val="50000"/>
                  </a:schemeClr>
                </a:solidFill>
                <a:cs typeface="B Mitra" panose="00000400000000000000" pitchFamily="2" charset="-78"/>
              </a:rPr>
              <a:t> مطالعه در بر داشته باشد. هم</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چنين، هر آزمودني بايد بداند كه مي</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تواند هر لحظه كه بخواهد از مطالعه خارج شود و بايد درباره</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ي خطرات و زيان</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هاي بالقوه</a:t>
            </a:r>
            <a:r>
              <a:rPr lang="en-US" sz="3200" b="1" dirty="0">
                <a:solidFill>
                  <a:schemeClr val="accent3">
                    <a:lumMod val="50000"/>
                  </a:schemeClr>
                </a:solidFill>
                <a:cs typeface="B Mitra" panose="00000400000000000000" pitchFamily="2" charset="-78"/>
              </a:rPr>
              <a:t>‌</a:t>
            </a:r>
            <a:r>
              <a:rPr lang="ar-SA" sz="3200" b="1" dirty="0">
                <a:solidFill>
                  <a:schemeClr val="accent3">
                    <a:lumMod val="50000"/>
                  </a:schemeClr>
                </a:solidFill>
                <a:cs typeface="B Mitra" panose="00000400000000000000" pitchFamily="2" charset="-78"/>
              </a:rPr>
              <a:t>ي ناشي از ترك زودرس پژوهش آگاه و پشتيباني شود. </a:t>
            </a:r>
            <a:endParaRPr lang="fa-IR" sz="3200" b="1" dirty="0" smtClean="0">
              <a:solidFill>
                <a:schemeClr val="accent3">
                  <a:lumMod val="50000"/>
                </a:schemeClr>
              </a:solidFill>
              <a:cs typeface="B Mitra" panose="00000400000000000000" pitchFamily="2" charset="-78"/>
            </a:endParaRPr>
          </a:p>
          <a:p>
            <a:pPr lvl="0" algn="r" rtl="1"/>
            <a:r>
              <a:rPr lang="ar-SA" sz="3200" b="1" dirty="0" smtClean="0">
                <a:cs typeface="B Mitra" panose="00000400000000000000" pitchFamily="2" charset="-78"/>
              </a:rPr>
              <a:t>پژوهشگر </a:t>
            </a:r>
            <a:r>
              <a:rPr lang="ar-SA" sz="3200" b="1" dirty="0">
                <a:cs typeface="B Mitra" panose="00000400000000000000" pitchFamily="2" charset="-78"/>
              </a:rPr>
              <a:t>هم</a:t>
            </a:r>
            <a:r>
              <a:rPr lang="en-US" sz="3200" b="1" dirty="0">
                <a:cs typeface="B Mitra" panose="00000400000000000000" pitchFamily="2" charset="-78"/>
              </a:rPr>
              <a:t>‌</a:t>
            </a:r>
            <a:r>
              <a:rPr lang="ar-SA" sz="3200" b="1" dirty="0">
                <a:cs typeface="B Mitra" panose="00000400000000000000" pitchFamily="2" charset="-78"/>
              </a:rPr>
              <a:t>چنين بايد به تمامي سؤالات و دغدغه</a:t>
            </a:r>
            <a:r>
              <a:rPr lang="en-US" sz="3200" b="1" dirty="0">
                <a:cs typeface="B Mitra" panose="00000400000000000000" pitchFamily="2" charset="-78"/>
              </a:rPr>
              <a:t>‌</a:t>
            </a:r>
            <a:r>
              <a:rPr lang="ar-SA" sz="3200" b="1" dirty="0">
                <a:cs typeface="B Mitra" panose="00000400000000000000" pitchFamily="2" charset="-78"/>
              </a:rPr>
              <a:t>هاي اين افراد، با حوصله و دقت پاسخ بدهد. اين موارد بايد در رضايت</a:t>
            </a:r>
            <a:r>
              <a:rPr lang="en-US" sz="3200" b="1" dirty="0">
                <a:cs typeface="B Mitra" panose="00000400000000000000" pitchFamily="2" charset="-78"/>
              </a:rPr>
              <a:t>‌</a:t>
            </a:r>
            <a:r>
              <a:rPr lang="ar-SA" sz="3200" b="1" dirty="0">
                <a:cs typeface="B Mitra" panose="00000400000000000000" pitchFamily="2" charset="-78"/>
              </a:rPr>
              <a:t>نامه</a:t>
            </a:r>
            <a:r>
              <a:rPr lang="en-US" sz="3200" b="1" dirty="0">
                <a:cs typeface="B Mitra" panose="00000400000000000000" pitchFamily="2" charset="-78"/>
              </a:rPr>
              <a:t>‌</a:t>
            </a:r>
            <a:r>
              <a:rPr lang="ar-SA" sz="3200" b="1" dirty="0">
                <a:cs typeface="B Mitra" panose="00000400000000000000" pitchFamily="2" charset="-78"/>
              </a:rPr>
              <a:t>ي آگاهانه منعكس شود. </a:t>
            </a:r>
            <a:endParaRPr lang="en-US" sz="3200" b="1" dirty="0">
              <a:cs typeface="B Mitra" panose="00000400000000000000" pitchFamily="2" charset="-78"/>
            </a:endParaRPr>
          </a:p>
          <a:p>
            <a:pPr algn="r" rtl="1"/>
            <a:endParaRPr lang="en-US" sz="3200" b="1" dirty="0"/>
          </a:p>
        </p:txBody>
      </p:sp>
    </p:spTree>
    <p:extLst>
      <p:ext uri="{BB962C8B-B14F-4D97-AF65-F5344CB8AC3E}">
        <p14:creationId xmlns:p14="http://schemas.microsoft.com/office/powerpoint/2010/main" val="2246239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200" b="1" dirty="0">
                <a:solidFill>
                  <a:srgbClr val="FF0000"/>
                </a:solidFill>
                <a:cs typeface="B Mitra" panose="00000400000000000000" pitchFamily="2" charset="-78"/>
              </a:rPr>
              <a:t>محدوده </a:t>
            </a:r>
            <a:r>
              <a:rPr lang="fa-IR" sz="3200" b="1" dirty="0" smtClean="0">
                <a:solidFill>
                  <a:srgbClr val="FF0000"/>
                </a:solidFill>
                <a:cs typeface="B Mitra" panose="00000400000000000000" pitchFamily="2" charset="-78"/>
              </a:rPr>
              <a:t>اخلاق پژوهشی</a:t>
            </a:r>
            <a:r>
              <a:rPr lang="fa-IR" sz="3200" b="1" dirty="0">
                <a:solidFill>
                  <a:srgbClr val="FF0000"/>
                </a:solidFill>
                <a:cs typeface="B Mitra" panose="00000400000000000000" pitchFamily="2" charset="-78"/>
              </a:rPr>
              <a:t/>
            </a:r>
            <a:br>
              <a:rPr lang="fa-IR" sz="3200" b="1" dirty="0">
                <a:solidFill>
                  <a:srgbClr val="FF0000"/>
                </a:solidFill>
                <a:cs typeface="B Mitra" panose="00000400000000000000" pitchFamily="2" charset="-78"/>
              </a:rPr>
            </a:br>
            <a:endParaRPr lang="en-US" sz="3200" dirty="0">
              <a:solidFill>
                <a:srgbClr val="FF0000"/>
              </a:solidFill>
              <a:cs typeface="B Mitra" panose="00000400000000000000" pitchFamily="2" charset="-78"/>
            </a:endParaRPr>
          </a:p>
        </p:txBody>
      </p:sp>
      <p:sp>
        <p:nvSpPr>
          <p:cNvPr id="3" name="Content Placeholder 2"/>
          <p:cNvSpPr>
            <a:spLocks noGrp="1"/>
          </p:cNvSpPr>
          <p:nvPr>
            <p:ph idx="1"/>
          </p:nvPr>
        </p:nvSpPr>
        <p:spPr>
          <a:xfrm>
            <a:off x="1760561" y="2133600"/>
            <a:ext cx="9744051" cy="3777622"/>
          </a:xfrm>
        </p:spPr>
        <p:txBody>
          <a:bodyPr/>
          <a:lstStyle/>
          <a:p>
            <a:pPr algn="r" rtl="1"/>
            <a:r>
              <a:rPr lang="fa-IR" sz="3200" b="1" dirty="0" smtClean="0">
                <a:cs typeface="B Mitra" panose="00000400000000000000" pitchFamily="2" charset="-78"/>
              </a:rPr>
              <a:t>اخلاق پژوهشی در </a:t>
            </a:r>
            <a:r>
              <a:rPr lang="fa-IR" sz="3200" b="1" dirty="0" smtClean="0">
                <a:solidFill>
                  <a:srgbClr val="FF0000"/>
                </a:solidFill>
                <a:cs typeface="B Mitra" panose="00000400000000000000" pitchFamily="2" charset="-78"/>
              </a:rPr>
              <a:t>تمام مراحل انجام پژوهش حتی ایده و سوال اولیه، طرح عنوان، بررسی سابقه موضوع، نقد مطالعات انجام شده، طراحی</a:t>
            </a:r>
            <a:r>
              <a:rPr lang="fa-IR" sz="3200" b="1" dirty="0">
                <a:solidFill>
                  <a:srgbClr val="FF0000"/>
                </a:solidFill>
                <a:cs typeface="B Mitra" panose="00000400000000000000" pitchFamily="2" charset="-78"/>
              </a:rPr>
              <a:t>، </a:t>
            </a:r>
            <a:r>
              <a:rPr lang="fa-IR" sz="3200" b="1" dirty="0" smtClean="0">
                <a:solidFill>
                  <a:srgbClr val="FF0000"/>
                </a:solidFill>
                <a:cs typeface="B Mitra" panose="00000400000000000000" pitchFamily="2" charset="-78"/>
              </a:rPr>
              <a:t>اجرا، آزمایش ها </a:t>
            </a:r>
            <a:r>
              <a:rPr lang="fa-IR" sz="3200" b="1" dirty="0">
                <a:solidFill>
                  <a:srgbClr val="FF0000"/>
                </a:solidFill>
                <a:cs typeface="B Mitra" panose="00000400000000000000" pitchFamily="2" charset="-78"/>
              </a:rPr>
              <a:t>و بررسی‌های </a:t>
            </a:r>
            <a:r>
              <a:rPr lang="fa-IR" sz="3200" b="1" dirty="0" smtClean="0">
                <a:solidFill>
                  <a:srgbClr val="FF0000"/>
                </a:solidFill>
                <a:cs typeface="B Mitra" panose="00000400000000000000" pitchFamily="2" charset="-78"/>
              </a:rPr>
              <a:t>انسانی یا حیوانی</a:t>
            </a:r>
            <a:r>
              <a:rPr lang="fa-IR" sz="3200" b="1" dirty="0">
                <a:solidFill>
                  <a:srgbClr val="FF0000"/>
                </a:solidFill>
                <a:cs typeface="B Mitra" panose="00000400000000000000" pitchFamily="2" charset="-78"/>
              </a:rPr>
              <a:t>، </a:t>
            </a:r>
            <a:r>
              <a:rPr lang="fa-IR" sz="3200" b="1" dirty="0" smtClean="0">
                <a:solidFill>
                  <a:srgbClr val="FF0000"/>
                </a:solidFill>
                <a:cs typeface="B Mitra" panose="00000400000000000000" pitchFamily="2" charset="-78"/>
              </a:rPr>
              <a:t>گزارش و انتشار نتایج</a:t>
            </a:r>
            <a:r>
              <a:rPr lang="fa-IR" sz="3200" b="1" dirty="0" smtClean="0">
                <a:cs typeface="B Mitra" panose="00000400000000000000" pitchFamily="2" charset="-78"/>
              </a:rPr>
              <a:t> لازم الاجراست.</a:t>
            </a:r>
          </a:p>
        </p:txBody>
      </p:sp>
    </p:spTree>
    <p:extLst>
      <p:ext uri="{BB962C8B-B14F-4D97-AF65-F5344CB8AC3E}">
        <p14:creationId xmlns:p14="http://schemas.microsoft.com/office/powerpoint/2010/main" val="384703538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fa-IR" sz="4400" b="1" dirty="0" smtClean="0">
                <a:solidFill>
                  <a:srgbClr val="FF0000"/>
                </a:solidFill>
                <a:cs typeface="B Mitra" panose="00000400000000000000" pitchFamily="2" charset="-78"/>
              </a:rPr>
              <a:t>عوامل مؤثر بر رضایت داوطلبانه:</a:t>
            </a:r>
            <a:br>
              <a:rPr lang="fa-IR" sz="4400" b="1" dirty="0" smtClean="0">
                <a:solidFill>
                  <a:srgbClr val="FF0000"/>
                </a:solidFill>
                <a:cs typeface="B Mitra" panose="00000400000000000000" pitchFamily="2" charset="-78"/>
              </a:rPr>
            </a:br>
            <a:r>
              <a:rPr lang="fa-IR" sz="4400" b="1" dirty="0" smtClean="0">
                <a:solidFill>
                  <a:srgbClr val="FF0000"/>
                </a:solidFill>
                <a:cs typeface="B Mitra" panose="00000400000000000000" pitchFamily="2" charset="-78"/>
              </a:rPr>
              <a:t>تهدید، اغوا، فریب، اجبار</a:t>
            </a:r>
            <a:endParaRPr lang="en-US" sz="44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normAutofit/>
          </a:bodyPr>
          <a:lstStyle/>
          <a:p>
            <a:pPr marL="0" lvl="0" indent="0" algn="r" rtl="1">
              <a:buNone/>
            </a:pPr>
            <a:r>
              <a:rPr lang="fa-IR" sz="3200" b="1" dirty="0" smtClean="0">
                <a:cs typeface="B Mitra" panose="00000400000000000000" pitchFamily="2" charset="-78"/>
              </a:rPr>
              <a:t>16. </a:t>
            </a:r>
            <a:r>
              <a:rPr lang="ar-SA" sz="3200" b="1" dirty="0" smtClean="0">
                <a:cs typeface="B Mitra" panose="00000400000000000000" pitchFamily="2" charset="-78"/>
              </a:rPr>
              <a:t>پژوهشگر </a:t>
            </a:r>
            <a:r>
              <a:rPr lang="ar-SA" sz="3200" b="1" dirty="0">
                <a:cs typeface="B Mitra" panose="00000400000000000000" pitchFamily="2" charset="-78"/>
              </a:rPr>
              <a:t>بايد از آزادانه بودن رضايت اخذ شده اطمينان حاصل کند. رفتارهايي که به هر نحوي متضمن </a:t>
            </a:r>
            <a:r>
              <a:rPr lang="ar-SA" sz="3200" b="1" dirty="0">
                <a:solidFill>
                  <a:srgbClr val="FF0000"/>
                </a:solidFill>
                <a:cs typeface="B Mitra" panose="00000400000000000000" pitchFamily="2" charset="-78"/>
              </a:rPr>
              <a:t>تهديد، اغوا، فريب و يا اجبار باشد موجب ابطال رضايت آزمودني </a:t>
            </a:r>
            <a:r>
              <a:rPr lang="ar-SA" sz="3200" b="1" dirty="0">
                <a:cs typeface="B Mitra" panose="00000400000000000000" pitchFamily="2" charset="-78"/>
              </a:rPr>
              <a:t>مي</a:t>
            </a:r>
            <a:r>
              <a:rPr lang="en-US" sz="3200" b="1" dirty="0">
                <a:cs typeface="B Mitra" panose="00000400000000000000" pitchFamily="2" charset="-78"/>
              </a:rPr>
              <a:t>‌</a:t>
            </a:r>
            <a:r>
              <a:rPr lang="ar-SA" sz="3200" b="1" dirty="0">
                <a:cs typeface="B Mitra" panose="00000400000000000000" pitchFamily="2" charset="-78"/>
              </a:rPr>
              <a:t>شود. </a:t>
            </a:r>
            <a:endParaRPr lang="fa-IR" sz="3200" b="1" dirty="0" smtClean="0">
              <a:cs typeface="B Mitra" panose="00000400000000000000" pitchFamily="2" charset="-78"/>
            </a:endParaRPr>
          </a:p>
          <a:p>
            <a:pPr marL="0" indent="0" algn="r" rtl="1">
              <a:buNone/>
            </a:pPr>
            <a:endParaRPr lang="en-US" sz="3200" dirty="0">
              <a:cs typeface="B Mitra" panose="00000400000000000000" pitchFamily="2" charset="-78"/>
            </a:endParaRPr>
          </a:p>
        </p:txBody>
      </p:sp>
    </p:spTree>
    <p:extLst>
      <p:ext uri="{BB962C8B-B14F-4D97-AF65-F5344CB8AC3E}">
        <p14:creationId xmlns:p14="http://schemas.microsoft.com/office/powerpoint/2010/main" val="66256033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4000" b="1" dirty="0" smtClean="0">
                <a:solidFill>
                  <a:srgbClr val="FF0000"/>
                </a:solidFill>
                <a:cs typeface="B Compset" panose="00000400000000000000" pitchFamily="2" charset="-78"/>
              </a:rPr>
              <a:t>مصادیق</a:t>
            </a:r>
            <a:r>
              <a:rPr lang="fa-IR" dirty="0" smtClean="0"/>
              <a:t> </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fa-IR" sz="4000" dirty="0" smtClean="0">
                <a:cs typeface="B Lotus" panose="00000400000000000000" pitchFamily="2" charset="-78"/>
              </a:rPr>
              <a:t>حذف بعضی از اطلاعات مثل اجنتاب از ذکر عوارض نامطلوب (فریب دادن)</a:t>
            </a:r>
          </a:p>
          <a:p>
            <a:pPr algn="r" rtl="1"/>
            <a:r>
              <a:rPr lang="fa-IR" sz="4000" dirty="0" smtClean="0">
                <a:cs typeface="B Lotus" panose="00000400000000000000" pitchFamily="2" charset="-78"/>
              </a:rPr>
              <a:t>دروغ گفتن</a:t>
            </a:r>
          </a:p>
          <a:p>
            <a:pPr algn="r" rtl="1"/>
            <a:r>
              <a:rPr lang="fa-IR" sz="4000" dirty="0" smtClean="0">
                <a:cs typeface="B Lotus" panose="00000400000000000000" pitchFamily="2" charset="-78"/>
              </a:rPr>
              <a:t>اغراق کردن</a:t>
            </a:r>
          </a:p>
          <a:p>
            <a:pPr algn="r" rtl="1"/>
            <a:r>
              <a:rPr lang="fa-IR" sz="4000" dirty="0" smtClean="0">
                <a:cs typeface="B Lotus" panose="00000400000000000000" pitchFamily="2" charset="-78"/>
              </a:rPr>
              <a:t>اخذ رضایت توسط پزشک معالج یا پرستار از بیمار بستری (احساس اجبار)</a:t>
            </a:r>
          </a:p>
          <a:p>
            <a:pPr algn="r" rtl="1"/>
            <a:endParaRPr lang="en-US" sz="4000" dirty="0">
              <a:cs typeface="B Lotus" panose="00000400000000000000" pitchFamily="2" charset="-78"/>
            </a:endParaRPr>
          </a:p>
        </p:txBody>
      </p:sp>
    </p:spTree>
    <p:extLst>
      <p:ext uri="{BB962C8B-B14F-4D97-AF65-F5344CB8AC3E}">
        <p14:creationId xmlns:p14="http://schemas.microsoft.com/office/powerpoint/2010/main" val="116531253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991232" y="2059284"/>
            <a:ext cx="10393940" cy="4798716"/>
          </a:xfrm>
        </p:spPr>
        <p:txBody>
          <a:bodyPr>
            <a:noAutofit/>
          </a:bodyPr>
          <a:lstStyle/>
          <a:p>
            <a:pPr algn="r" rtl="1"/>
            <a:r>
              <a:rPr lang="fa-IR" sz="3600" dirty="0" smtClean="0">
                <a:cs typeface="B Lotus" panose="00000400000000000000" pitchFamily="2" charset="-78"/>
              </a:rPr>
              <a:t>احساس حق شناسی</a:t>
            </a:r>
          </a:p>
          <a:p>
            <a:pPr algn="r" rtl="1"/>
            <a:r>
              <a:rPr lang="fa-IR" sz="3600" dirty="0" smtClean="0">
                <a:cs typeface="B Lotus" panose="00000400000000000000" pitchFamily="2" charset="-78"/>
              </a:rPr>
              <a:t>در محذوریت قرار دادن</a:t>
            </a:r>
          </a:p>
          <a:p>
            <a:pPr algn="r" rtl="1"/>
            <a:r>
              <a:rPr lang="fa-IR" sz="3600" dirty="0" smtClean="0">
                <a:cs typeface="B Lotus" panose="00000400000000000000" pitchFamily="2" charset="-78"/>
              </a:rPr>
              <a:t>ترس از پیامدهای ناشی از عدم قبول شرکت در پژوهش</a:t>
            </a:r>
          </a:p>
          <a:p>
            <a:pPr algn="r" rtl="1"/>
            <a:r>
              <a:rPr lang="fa-IR" sz="3600" dirty="0" smtClean="0">
                <a:cs typeface="B Lotus" panose="00000400000000000000" pitchFamily="2" charset="-78"/>
              </a:rPr>
              <a:t>اظهارات وادار کننده (نه کتبی و نه شفاهی)</a:t>
            </a:r>
          </a:p>
          <a:p>
            <a:pPr algn="r" rtl="1"/>
            <a:r>
              <a:rPr lang="fa-IR" sz="3600" dirty="0" smtClean="0">
                <a:cs typeface="B Lotus" panose="00000400000000000000" pitchFamily="2" charset="-78"/>
              </a:rPr>
              <a:t>ایجاد انگیزه های مالی (دادن پول برای به خطر انداختن فرد)</a:t>
            </a:r>
          </a:p>
          <a:p>
            <a:pPr algn="r" rtl="1"/>
            <a:r>
              <a:rPr lang="fa-IR" sz="3600" dirty="0" smtClean="0">
                <a:cs typeface="B Lotus" panose="00000400000000000000" pitchFamily="2" charset="-78"/>
              </a:rPr>
              <a:t>امید کاذب (غلو در برتر نشان دادن مداخله جدید)</a:t>
            </a:r>
            <a:endParaRPr lang="en-US" sz="3600" dirty="0">
              <a:cs typeface="B Lotus" panose="00000400000000000000" pitchFamily="2" charset="-78"/>
            </a:endParaRPr>
          </a:p>
        </p:txBody>
      </p:sp>
    </p:spTree>
    <p:extLst>
      <p:ext uri="{BB962C8B-B14F-4D97-AF65-F5344CB8AC3E}">
        <p14:creationId xmlns:p14="http://schemas.microsoft.com/office/powerpoint/2010/main" val="408605356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solidFill>
                <a:srgbClr val="FF0000"/>
              </a:solidFill>
            </a:endParaRPr>
          </a:p>
        </p:txBody>
      </p:sp>
      <p:sp>
        <p:nvSpPr>
          <p:cNvPr id="3" name="Content Placeholder 2"/>
          <p:cNvSpPr>
            <a:spLocks noGrp="1"/>
          </p:cNvSpPr>
          <p:nvPr>
            <p:ph idx="1"/>
          </p:nvPr>
        </p:nvSpPr>
        <p:spPr>
          <a:xfrm>
            <a:off x="745588" y="2019869"/>
            <a:ext cx="10536701" cy="3855999"/>
          </a:xfrm>
        </p:spPr>
        <p:txBody>
          <a:bodyPr>
            <a:noAutofit/>
          </a:bodyPr>
          <a:lstStyle/>
          <a:p>
            <a:pPr lvl="0" algn="r" rtl="1"/>
            <a:r>
              <a:rPr lang="ar-SA" sz="3600" dirty="0">
                <a:cs typeface="B Mitra" panose="00000400000000000000" pitchFamily="2" charset="-78"/>
              </a:rPr>
              <a:t>به فرد بايد </a:t>
            </a:r>
            <a:r>
              <a:rPr lang="ar-SA" sz="3600" dirty="0">
                <a:solidFill>
                  <a:srgbClr val="FF0000"/>
                </a:solidFill>
                <a:cs typeface="B Mitra" panose="00000400000000000000" pitchFamily="2" charset="-78"/>
              </a:rPr>
              <a:t>فرصت کافي براي مشاوره </a:t>
            </a:r>
            <a:r>
              <a:rPr lang="ar-SA" sz="3600" dirty="0">
                <a:cs typeface="B Mitra" panose="00000400000000000000" pitchFamily="2" charset="-78"/>
              </a:rPr>
              <a:t>با افرادي که مايل باشد – نظير اعضاي فاميل يا پزشک خانواده - داده شود. </a:t>
            </a:r>
            <a:endParaRPr lang="fa-IR" sz="3600" dirty="0" smtClean="0">
              <a:cs typeface="B Mitra" panose="00000400000000000000" pitchFamily="2" charset="-78"/>
            </a:endParaRPr>
          </a:p>
          <a:p>
            <a:pPr lvl="0" algn="r" rtl="1"/>
            <a:r>
              <a:rPr lang="ar-SA" sz="3600" dirty="0" smtClean="0">
                <a:cs typeface="B Mitra" panose="00000400000000000000" pitchFamily="2" charset="-78"/>
              </a:rPr>
              <a:t>هم</a:t>
            </a:r>
            <a:r>
              <a:rPr lang="en-US" sz="3600" dirty="0">
                <a:cs typeface="B Mitra" panose="00000400000000000000" pitchFamily="2" charset="-78"/>
              </a:rPr>
              <a:t>‌</a:t>
            </a:r>
            <a:r>
              <a:rPr lang="ar-SA" sz="3600" dirty="0">
                <a:cs typeface="B Mitra" panose="00000400000000000000" pitchFamily="2" charset="-78"/>
              </a:rPr>
              <a:t>چنين، در پژوهش</a:t>
            </a:r>
            <a:r>
              <a:rPr lang="en-US" sz="3600" dirty="0">
                <a:cs typeface="B Mitra" panose="00000400000000000000" pitchFamily="2" charset="-78"/>
              </a:rPr>
              <a:t>‌</a:t>
            </a:r>
            <a:r>
              <a:rPr lang="ar-SA" sz="3600" dirty="0">
                <a:cs typeface="B Mitra" panose="00000400000000000000" pitchFamily="2" charset="-78"/>
              </a:rPr>
              <a:t>هايي كه پژوهشگر مقام سازماني بالاتري نسبت به آزمودني  داشته باشد، دلايل اين شيوه</a:t>
            </a:r>
            <a:r>
              <a:rPr lang="en-US" sz="3600" dirty="0">
                <a:cs typeface="B Mitra" panose="00000400000000000000" pitchFamily="2" charset="-78"/>
              </a:rPr>
              <a:t>‌</a:t>
            </a:r>
            <a:r>
              <a:rPr lang="ar-SA" sz="3600" dirty="0">
                <a:cs typeface="B Mitra" panose="00000400000000000000" pitchFamily="2" charset="-78"/>
              </a:rPr>
              <a:t>ي جذب آزمودني، بايد توسط كميته</a:t>
            </a:r>
            <a:r>
              <a:rPr lang="en-US" sz="3600" dirty="0">
                <a:cs typeface="B Mitra" panose="00000400000000000000" pitchFamily="2" charset="-78"/>
              </a:rPr>
              <a:t>‌</a:t>
            </a:r>
            <a:r>
              <a:rPr lang="ar-SA" sz="3600" dirty="0">
                <a:cs typeface="B Mitra" panose="00000400000000000000" pitchFamily="2" charset="-78"/>
              </a:rPr>
              <a:t>ي اخلاق  تأييد شود، در اين موارد شخص ثالث و معتمدي بايد رضايت را دريافت كند. </a:t>
            </a:r>
            <a:endParaRPr lang="en-US" sz="3600" dirty="0">
              <a:cs typeface="B Mitra" panose="00000400000000000000" pitchFamily="2" charset="-78"/>
            </a:endParaRPr>
          </a:p>
          <a:p>
            <a:endParaRPr lang="en-US" sz="3600" dirty="0"/>
          </a:p>
        </p:txBody>
      </p:sp>
    </p:spTree>
    <p:extLst>
      <p:ext uri="{BB962C8B-B14F-4D97-AF65-F5344CB8AC3E}">
        <p14:creationId xmlns:p14="http://schemas.microsoft.com/office/powerpoint/2010/main" val="415264148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4000" b="1" dirty="0" smtClean="0">
                <a:solidFill>
                  <a:srgbClr val="FF0000"/>
                </a:solidFill>
                <a:cs typeface="B Mitra" panose="00000400000000000000" pitchFamily="2" charset="-78"/>
              </a:rPr>
              <a:t>پژوهشگر ارشد مسوول است</a:t>
            </a:r>
            <a:br>
              <a:rPr lang="fa-IR" sz="4000" b="1" dirty="0" smtClean="0">
                <a:solidFill>
                  <a:srgbClr val="FF0000"/>
                </a:solidFill>
                <a:cs typeface="B Mitra" panose="00000400000000000000" pitchFamily="2" charset="-78"/>
              </a:rPr>
            </a:br>
            <a:r>
              <a:rPr lang="fa-IR" sz="4000" b="1" dirty="0" smtClean="0">
                <a:solidFill>
                  <a:srgbClr val="FF0000"/>
                </a:solidFill>
                <a:cs typeface="B Mitra" panose="00000400000000000000" pitchFamily="2" charset="-78"/>
              </a:rPr>
              <a:t>(کسی که مطالعه را طراحی کرده است.) </a:t>
            </a:r>
            <a:endParaRPr lang="en-US" sz="40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17. </a:t>
            </a:r>
            <a:r>
              <a:rPr lang="ar-SA" sz="3200" b="1" dirty="0" smtClean="0">
                <a:cs typeface="B Mitra" panose="00000400000000000000" pitchFamily="2" charset="-78"/>
              </a:rPr>
              <a:t>پژوهشگر </a:t>
            </a:r>
            <a:r>
              <a:rPr lang="ar-SA" sz="3200" b="1" dirty="0">
                <a:cs typeface="B Mitra" panose="00000400000000000000" pitchFamily="2" charset="-78"/>
              </a:rPr>
              <a:t>ارشد مسؤول مستقيم ارائه</a:t>
            </a:r>
            <a:r>
              <a:rPr lang="en-US" sz="3200" b="1" dirty="0">
                <a:cs typeface="B Mitra" panose="00000400000000000000" pitchFamily="2" charset="-78"/>
              </a:rPr>
              <a:t>‌</a:t>
            </a:r>
            <a:r>
              <a:rPr lang="ar-SA" sz="3200" b="1" dirty="0">
                <a:cs typeface="B Mitra" panose="00000400000000000000" pitchFamily="2" charset="-78"/>
              </a:rPr>
              <a:t>ي اطلاعات کافي و به زبان قابل فهم براي آزمودني ، اطمينان از درک اطلاعات ارائه شده، و اخذ رضايت آگاهانه است. </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در </a:t>
            </a:r>
            <a:r>
              <a:rPr lang="ar-SA" sz="3200" dirty="0">
                <a:cs typeface="B Mitra" panose="00000400000000000000" pitchFamily="2" charset="-78"/>
              </a:rPr>
              <a:t>مواردي که بنا به</a:t>
            </a:r>
            <a:r>
              <a:rPr lang="en-US" sz="3200" dirty="0">
                <a:cs typeface="B Mitra" panose="00000400000000000000" pitchFamily="2" charset="-78"/>
              </a:rPr>
              <a:t>‌</a:t>
            </a:r>
            <a:r>
              <a:rPr lang="ar-SA" sz="3200" dirty="0">
                <a:cs typeface="B Mitra" panose="00000400000000000000" pitchFamily="2" charset="-78"/>
              </a:rPr>
              <a:t>دليلي، نظير زياد بودن تعداد آزمودني</a:t>
            </a:r>
            <a:r>
              <a:rPr lang="en-US" sz="3200" dirty="0">
                <a:cs typeface="B Mitra" panose="00000400000000000000" pitchFamily="2" charset="-78"/>
              </a:rPr>
              <a:t>‌</a:t>
            </a:r>
            <a:r>
              <a:rPr lang="ar-SA" sz="3200" dirty="0">
                <a:cs typeface="B Mitra" panose="00000400000000000000" pitchFamily="2" charset="-78"/>
              </a:rPr>
              <a:t>ها، اين اطلاع</a:t>
            </a:r>
            <a:r>
              <a:rPr lang="en-US" sz="3200" dirty="0">
                <a:cs typeface="B Mitra" panose="00000400000000000000" pitchFamily="2" charset="-78"/>
              </a:rPr>
              <a:t>‌</a:t>
            </a:r>
            <a:r>
              <a:rPr lang="ar-SA" sz="3200" dirty="0">
                <a:cs typeface="B Mitra" panose="00000400000000000000" pitchFamily="2" charset="-78"/>
              </a:rPr>
              <a:t>رساني از طريق شخص ديگري انجام مي</a:t>
            </a:r>
            <a:r>
              <a:rPr lang="en-US" sz="3200" dirty="0">
                <a:cs typeface="B Mitra" panose="00000400000000000000" pitchFamily="2" charset="-78"/>
              </a:rPr>
              <a:t>‌</a:t>
            </a:r>
            <a:r>
              <a:rPr lang="ar-SA" sz="3200" dirty="0">
                <a:cs typeface="B Mitra" panose="00000400000000000000" pitchFamily="2" charset="-78"/>
              </a:rPr>
              <a:t>گيرد، اين پژوهشگر ارشد است که مسؤول انتخاب فردي آگاه و مناسب براي اين کار و حصول اطمينان از تأمين شرايط مذکور در اين بند است.</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221646386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rtl="1"/>
            <a:r>
              <a:rPr lang="fa-IR" sz="4000" dirty="0" smtClean="0">
                <a:cs typeface="B Lotus" panose="00000400000000000000" pitchFamily="2" charset="-78"/>
              </a:rPr>
              <a:t>اگر محقق اصلی پزشک معالج است، فرد دیگری که در درمان مستقیم بیمار نقش ندارد رضایت را بگیرد.</a:t>
            </a:r>
          </a:p>
          <a:p>
            <a:pPr algn="r" rtl="1"/>
            <a:r>
              <a:rPr lang="fa-IR" sz="4000" dirty="0" smtClean="0">
                <a:cs typeface="B Lotus" panose="00000400000000000000" pitchFamily="2" charset="-78"/>
              </a:rPr>
              <a:t>در مورد بیماران باید با پزشک معالج صحبت شود.</a:t>
            </a:r>
            <a:endParaRPr lang="en-US" sz="4000" dirty="0">
              <a:cs typeface="B Lotus" panose="00000400000000000000" pitchFamily="2" charset="-78"/>
            </a:endParaRPr>
          </a:p>
        </p:txBody>
      </p:sp>
    </p:spTree>
    <p:extLst>
      <p:ext uri="{BB962C8B-B14F-4D97-AF65-F5344CB8AC3E}">
        <p14:creationId xmlns:p14="http://schemas.microsoft.com/office/powerpoint/2010/main" val="1525235062"/>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Mitra" panose="00000400000000000000" pitchFamily="2" charset="-78"/>
              </a:rPr>
              <a:t>خون و بافت اضافی برای پژوهش</a:t>
            </a:r>
            <a:endParaRPr lang="en-US" sz="44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745588" y="2556932"/>
            <a:ext cx="10592971" cy="3318936"/>
          </a:xfrm>
        </p:spPr>
        <p:txBody>
          <a:bodyPr>
            <a:normAutofit lnSpcReduction="10000"/>
          </a:bodyPr>
          <a:lstStyle/>
          <a:p>
            <a:pPr marL="0" lvl="0" indent="0" algn="r" rtl="1">
              <a:buNone/>
            </a:pPr>
            <a:r>
              <a:rPr lang="fa-IR" sz="3200" b="1" dirty="0" smtClean="0">
                <a:cs typeface="B Mitra" panose="00000400000000000000" pitchFamily="2" charset="-78"/>
              </a:rPr>
              <a:t>18. </a:t>
            </a:r>
            <a:r>
              <a:rPr lang="ar-SA" sz="3200" b="1" dirty="0" smtClean="0">
                <a:cs typeface="B Mitra" panose="00000400000000000000" pitchFamily="2" charset="-78"/>
              </a:rPr>
              <a:t>در </a:t>
            </a:r>
            <a:r>
              <a:rPr lang="ar-SA" sz="3200" b="1" dirty="0">
                <a:cs typeface="B Mitra" panose="00000400000000000000" pitchFamily="2" charset="-78"/>
              </a:rPr>
              <a:t>پژوهش</a:t>
            </a:r>
            <a:r>
              <a:rPr lang="en-US" sz="3200" b="1" dirty="0">
                <a:cs typeface="B Mitra" panose="00000400000000000000" pitchFamily="2" charset="-78"/>
              </a:rPr>
              <a:t>‌</a:t>
            </a:r>
            <a:r>
              <a:rPr lang="ar-SA" sz="3200" b="1" dirty="0">
                <a:cs typeface="B Mitra" panose="00000400000000000000" pitchFamily="2" charset="-78"/>
              </a:rPr>
              <a:t>هايي که از مواد بدني (شامل بافت</a:t>
            </a:r>
            <a:r>
              <a:rPr lang="en-US" sz="3200" b="1" dirty="0">
                <a:cs typeface="B Mitra" panose="00000400000000000000" pitchFamily="2" charset="-78"/>
              </a:rPr>
              <a:t>‌</a:t>
            </a:r>
            <a:r>
              <a:rPr lang="ar-SA" sz="3200" b="1" dirty="0">
                <a:cs typeface="B Mitra" panose="00000400000000000000" pitchFamily="2" charset="-78"/>
              </a:rPr>
              <a:t>ها و مايعات بدن انسان)  يا داده</a:t>
            </a:r>
            <a:r>
              <a:rPr lang="en-US" sz="3200" b="1" dirty="0">
                <a:cs typeface="B Mitra" panose="00000400000000000000" pitchFamily="2" charset="-78"/>
              </a:rPr>
              <a:t>‌</a:t>
            </a:r>
            <a:r>
              <a:rPr lang="ar-SA" sz="3200" b="1" dirty="0">
                <a:cs typeface="B Mitra" panose="00000400000000000000" pitchFamily="2" charset="-78"/>
              </a:rPr>
              <a:t>هايي استفاده مي</a:t>
            </a:r>
            <a:r>
              <a:rPr lang="en-US" sz="3200" b="1" dirty="0">
                <a:cs typeface="B Mitra" panose="00000400000000000000" pitchFamily="2" charset="-78"/>
              </a:rPr>
              <a:t>‌</a:t>
            </a:r>
            <a:r>
              <a:rPr lang="ar-SA" sz="3200" b="1" dirty="0">
                <a:cs typeface="B Mitra" panose="00000400000000000000" pitchFamily="2" charset="-78"/>
              </a:rPr>
              <a:t>شود که هويت صاحبان آن</a:t>
            </a:r>
            <a:r>
              <a:rPr lang="en-US" sz="3200" b="1" dirty="0">
                <a:cs typeface="B Mitra" panose="00000400000000000000" pitchFamily="2" charset="-78"/>
              </a:rPr>
              <a:t>‌</a:t>
            </a:r>
            <a:r>
              <a:rPr lang="ar-SA" sz="3200" b="1" dirty="0">
                <a:cs typeface="B Mitra" panose="00000400000000000000" pitchFamily="2" charset="-78"/>
              </a:rPr>
              <a:t>ها معلوم يا قابل کشف و رد</a:t>
            </a:r>
            <a:r>
              <a:rPr lang="fa-IR" sz="3200" b="1" dirty="0">
                <a:cs typeface="B Mitra" panose="00000400000000000000" pitchFamily="2" charset="-78"/>
              </a:rPr>
              <a:t>ي</a:t>
            </a:r>
            <a:r>
              <a:rPr lang="ar-SA" sz="3200" b="1" dirty="0">
                <a:cs typeface="B Mitra" panose="00000400000000000000" pitchFamily="2" charset="-78"/>
              </a:rPr>
              <a:t>ابي است، بايد براي جمع</a:t>
            </a:r>
            <a:r>
              <a:rPr lang="en-US" sz="3200" b="1" dirty="0">
                <a:cs typeface="B Mitra" panose="00000400000000000000" pitchFamily="2" charset="-78"/>
              </a:rPr>
              <a:t>‌</a:t>
            </a:r>
            <a:r>
              <a:rPr lang="ar-SA" sz="3200" b="1" dirty="0">
                <a:cs typeface="B Mitra" panose="00000400000000000000" pitchFamily="2" charset="-78"/>
              </a:rPr>
              <a:t>آوري، تحليل، ذخيره‎سازي و /يا استفاده</a:t>
            </a:r>
            <a:r>
              <a:rPr lang="en-US" sz="3200" b="1" dirty="0">
                <a:cs typeface="B Mitra" panose="00000400000000000000" pitchFamily="2" charset="-78"/>
              </a:rPr>
              <a:t>‌</a:t>
            </a:r>
            <a:r>
              <a:rPr lang="ar-SA" sz="3200" b="1" dirty="0">
                <a:cs typeface="B Mitra" panose="00000400000000000000" pitchFamily="2" charset="-78"/>
              </a:rPr>
              <a:t>ي مجدد از آن</a:t>
            </a:r>
            <a:r>
              <a:rPr lang="en-US" sz="3200" b="1" dirty="0">
                <a:cs typeface="B Mitra" panose="00000400000000000000" pitchFamily="2" charset="-78"/>
              </a:rPr>
              <a:t>‌</a:t>
            </a:r>
            <a:r>
              <a:rPr lang="ar-SA" sz="3200" b="1" dirty="0">
                <a:cs typeface="B Mitra" panose="00000400000000000000" pitchFamily="2" charset="-78"/>
              </a:rPr>
              <a:t>ها </a:t>
            </a:r>
            <a:r>
              <a:rPr lang="ar-SA" sz="3200" b="1" dirty="0">
                <a:solidFill>
                  <a:srgbClr val="FF0000"/>
                </a:solidFill>
                <a:cs typeface="B Mitra" panose="00000400000000000000" pitchFamily="2" charset="-78"/>
              </a:rPr>
              <a:t>رضايت آگاهانه </a:t>
            </a:r>
            <a:r>
              <a:rPr lang="ar-SA" sz="3200" b="1" dirty="0">
                <a:cs typeface="B Mitra" panose="00000400000000000000" pitchFamily="2" charset="-78"/>
              </a:rPr>
              <a:t>گرفته شود. </a:t>
            </a:r>
            <a:endParaRPr lang="fa-IR" sz="3200" b="1" dirty="0" smtClean="0">
              <a:cs typeface="B Mitra" panose="00000400000000000000" pitchFamily="2" charset="-78"/>
            </a:endParaRPr>
          </a:p>
          <a:p>
            <a:pPr marL="0" lvl="0" indent="0" algn="r" rtl="1">
              <a:buNone/>
            </a:pPr>
            <a:r>
              <a:rPr lang="fa-IR" sz="3200" dirty="0" smtClean="0">
                <a:cs typeface="B Mitra" panose="00000400000000000000" pitchFamily="2" charset="-78"/>
              </a:rPr>
              <a:t>در </a:t>
            </a:r>
            <a:r>
              <a:rPr lang="fa-IR" sz="3200" dirty="0">
                <a:cs typeface="B Mitra" panose="00000400000000000000" pitchFamily="2" charset="-78"/>
              </a:rPr>
              <a:t>مواردي که اخذ رضايت غيرممکن باشد يا اعتبار پژوهش را خدشه</a:t>
            </a:r>
            <a:r>
              <a:rPr lang="en-US" sz="3200" dirty="0">
                <a:cs typeface="B Mitra" panose="00000400000000000000" pitchFamily="2" charset="-78"/>
              </a:rPr>
              <a:t>‌</a:t>
            </a:r>
            <a:r>
              <a:rPr lang="fa-IR" sz="3200" dirty="0">
                <a:cs typeface="B Mitra" panose="00000400000000000000" pitchFamily="2" charset="-78"/>
              </a:rPr>
              <a:t>دار کند، مي</a:t>
            </a:r>
            <a:r>
              <a:rPr lang="en-US" sz="3200" dirty="0">
                <a:cs typeface="B Mitra" panose="00000400000000000000" pitchFamily="2" charset="-78"/>
              </a:rPr>
              <a:t>‌</a:t>
            </a:r>
            <a:r>
              <a:rPr lang="fa-IR" sz="3200" dirty="0">
                <a:cs typeface="B Mitra" panose="00000400000000000000" pitchFamily="2" charset="-78"/>
              </a:rPr>
              <a:t>توان در صورت بررسي مورد و تصويب کميته</a:t>
            </a:r>
            <a:r>
              <a:rPr lang="en-US" sz="3200" dirty="0">
                <a:cs typeface="B Mitra" panose="00000400000000000000" pitchFamily="2" charset="-78"/>
              </a:rPr>
              <a:t>‌</a:t>
            </a:r>
            <a:r>
              <a:rPr lang="fa-IR" sz="3200" dirty="0">
                <a:cs typeface="B Mitra" panose="00000400000000000000" pitchFamily="2" charset="-78"/>
              </a:rPr>
              <a:t>ي اخلاق ، از داده</a:t>
            </a:r>
            <a:r>
              <a:rPr lang="en-US" sz="3200" dirty="0">
                <a:cs typeface="B Mitra" panose="00000400000000000000" pitchFamily="2" charset="-78"/>
              </a:rPr>
              <a:t>‌</a:t>
            </a:r>
            <a:r>
              <a:rPr lang="fa-IR" sz="3200" dirty="0">
                <a:cs typeface="B Mitra" panose="00000400000000000000" pitchFamily="2" charset="-78"/>
              </a:rPr>
              <a:t>ها يا مواد بدني ذخيره شده، بدون اخذ رضايت آگاهانه استفاده کرد.</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189588899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001536" y="0"/>
            <a:ext cx="10691446" cy="1143000"/>
          </a:xfrm>
        </p:spPr>
        <p:txBody>
          <a:bodyPr>
            <a:normAutofit fontScale="90000"/>
          </a:bodyPr>
          <a:lstStyle/>
          <a:p>
            <a:pPr algn="r">
              <a:defRPr/>
            </a:pPr>
            <a:r>
              <a:rPr lang="fa-IR" sz="4300" dirty="0">
                <a:cs typeface="B Lotus" panose="00000400000000000000" pitchFamily="2" charset="-78"/>
              </a:rPr>
              <a:t/>
            </a:r>
            <a:br>
              <a:rPr lang="fa-IR" sz="4300" dirty="0">
                <a:cs typeface="B Lotus" panose="00000400000000000000" pitchFamily="2" charset="-78"/>
              </a:rPr>
            </a:br>
            <a:r>
              <a:rPr lang="fa-IR" sz="4300" b="1" dirty="0">
                <a:solidFill>
                  <a:srgbClr val="FF0000"/>
                </a:solidFill>
                <a:cs typeface="B Lotus" panose="00000400000000000000" pitchFamily="2" charset="-78"/>
              </a:rPr>
              <a:t>مواردي كه مي توان از اخذ رضايت چشم پوشي كرد. پژوهش درمانی</a:t>
            </a:r>
            <a:endParaRPr sz="4300" b="1" dirty="0">
              <a:solidFill>
                <a:srgbClr val="FF0000"/>
              </a:solidFill>
              <a:cs typeface="B Lotus" panose="00000400000000000000" pitchFamily="2" charset="-78"/>
            </a:endParaRPr>
          </a:p>
        </p:txBody>
      </p:sp>
      <p:sp>
        <p:nvSpPr>
          <p:cNvPr id="37890" name="Rectangle 3"/>
          <p:cNvSpPr>
            <a:spLocks noGrp="1" noChangeArrowheads="1"/>
          </p:cNvSpPr>
          <p:nvPr>
            <p:ph idx="1"/>
          </p:nvPr>
        </p:nvSpPr>
        <p:spPr>
          <a:xfrm>
            <a:off x="-156775" y="1831855"/>
            <a:ext cx="11481267" cy="4302125"/>
          </a:xfrm>
        </p:spPr>
        <p:txBody>
          <a:bodyPr>
            <a:noAutofit/>
          </a:bodyPr>
          <a:lstStyle/>
          <a:p>
            <a:pPr>
              <a:lnSpc>
                <a:spcPct val="130000"/>
              </a:lnSpc>
              <a:buClr>
                <a:srgbClr val="008080"/>
              </a:buClr>
            </a:pPr>
            <a:r>
              <a:rPr lang="fa-IR" sz="3400" dirty="0" smtClean="0">
                <a:cs typeface="B Lotus" panose="00000400000000000000" pitchFamily="2" charset="-78"/>
              </a:rPr>
              <a:t>محدوديت </a:t>
            </a:r>
            <a:r>
              <a:rPr lang="fa-IR" sz="3400" dirty="0">
                <a:cs typeface="B Lotus" panose="00000400000000000000" pitchFamily="2" charset="-78"/>
              </a:rPr>
              <a:t>زمان و عدم توانايي آزمودني در دادن رضايت</a:t>
            </a:r>
            <a:r>
              <a:rPr lang="fa-IR" sz="3400" dirty="0" smtClean="0">
                <a:cs typeface="B Lotus" panose="00000400000000000000" pitchFamily="2" charset="-78"/>
              </a:rPr>
              <a:t>. </a:t>
            </a:r>
            <a:endParaRPr lang="fa-IR" sz="3400" dirty="0">
              <a:cs typeface="B Lotus" panose="00000400000000000000" pitchFamily="2" charset="-78"/>
            </a:endParaRPr>
          </a:p>
          <a:p>
            <a:pPr>
              <a:lnSpc>
                <a:spcPct val="130000"/>
              </a:lnSpc>
              <a:buClr>
                <a:srgbClr val="008080"/>
              </a:buClr>
            </a:pPr>
            <a:r>
              <a:rPr lang="fa-IR" sz="3400" dirty="0">
                <a:cs typeface="B Lotus" panose="00000400000000000000" pitchFamily="2" charset="-78"/>
              </a:rPr>
              <a:t>سودمندي درمان آزمايشي نسبت به درمان استاندارد.</a:t>
            </a:r>
          </a:p>
          <a:p>
            <a:pPr>
              <a:lnSpc>
                <a:spcPct val="130000"/>
              </a:lnSpc>
              <a:buClr>
                <a:srgbClr val="008080"/>
              </a:buClr>
            </a:pPr>
            <a:r>
              <a:rPr lang="fa-IR" sz="3400" dirty="0">
                <a:cs typeface="B Lotus" panose="00000400000000000000" pitchFamily="2" charset="-78"/>
              </a:rPr>
              <a:t>منطقي بودن خطر ناشي از درمان آزمايشي نسبت به وضعيت بحراني بيمار.</a:t>
            </a:r>
          </a:p>
          <a:p>
            <a:pPr>
              <a:lnSpc>
                <a:spcPct val="130000"/>
              </a:lnSpc>
              <a:buClr>
                <a:srgbClr val="008080"/>
              </a:buClr>
            </a:pPr>
            <a:r>
              <a:rPr lang="fa-IR" sz="3400" dirty="0" smtClean="0">
                <a:cs typeface="B Lotus" panose="00000400000000000000" pitchFamily="2" charset="-78"/>
              </a:rPr>
              <a:t>اطلاع </a:t>
            </a:r>
            <a:r>
              <a:rPr lang="fa-IR" sz="3400" dirty="0">
                <a:cs typeface="B Lotus" panose="00000400000000000000" pitchFamily="2" charset="-78"/>
              </a:rPr>
              <a:t>به بیمار غیر اخلاقی است</a:t>
            </a:r>
          </a:p>
          <a:p>
            <a:pPr>
              <a:lnSpc>
                <a:spcPct val="90000"/>
              </a:lnSpc>
            </a:pPr>
            <a:r>
              <a:rPr lang="fa-IR" sz="3200" dirty="0">
                <a:cs typeface="B Lotus" panose="00000400000000000000" pitchFamily="2" charset="-78"/>
              </a:rPr>
              <a:t>مطالعه بر روی خون و بافت های دور ریختنی بدون نام </a:t>
            </a:r>
            <a:r>
              <a:rPr lang="fa-IR" sz="3200" dirty="0" smtClean="0">
                <a:cs typeface="B Lotus" panose="00000400000000000000" pitchFamily="2" charset="-78"/>
              </a:rPr>
              <a:t>ونشان</a:t>
            </a:r>
          </a:p>
          <a:p>
            <a:pPr lvl="1">
              <a:lnSpc>
                <a:spcPct val="130000"/>
              </a:lnSpc>
              <a:buClr>
                <a:srgbClr val="008080"/>
              </a:buClr>
              <a:buNone/>
            </a:pPr>
            <a:r>
              <a:rPr lang="fa-IR" sz="4000" dirty="0">
                <a:cs typeface="B Lotus" panose="00000400000000000000" pitchFamily="2" charset="-78"/>
              </a:rPr>
              <a:t>در اولين فرصت ممکن آزمودنی يا قيم وی دربارۀ تحقيق مطلع گردند.</a:t>
            </a:r>
          </a:p>
          <a:p>
            <a:pPr lvl="1" algn="r">
              <a:lnSpc>
                <a:spcPct val="130000"/>
              </a:lnSpc>
              <a:buClr>
                <a:srgbClr val="008080"/>
              </a:buClr>
              <a:buFont typeface="Wingdings" pitchFamily="2" charset="2"/>
              <a:buNone/>
            </a:pPr>
            <a:endParaRPr lang="en-US" sz="4000" dirty="0">
              <a:cs typeface="B Lotus" panose="00000400000000000000" pitchFamily="2" charset="-78"/>
            </a:endParaRPr>
          </a:p>
          <a:p>
            <a:pPr lvl="1" algn="r">
              <a:lnSpc>
                <a:spcPct val="130000"/>
              </a:lnSpc>
              <a:buClr>
                <a:srgbClr val="008080"/>
              </a:buClr>
              <a:buFont typeface="Wingdings" pitchFamily="2" charset="2"/>
              <a:buChar char="v"/>
            </a:pPr>
            <a:endParaRPr lang="fa-IR" sz="4000" dirty="0">
              <a:cs typeface="B Lotus" panose="00000400000000000000" pitchFamily="2" charset="-78"/>
            </a:endParaRPr>
          </a:p>
        </p:txBody>
      </p:sp>
    </p:spTree>
    <p:extLst>
      <p:ext uri="{BB962C8B-B14F-4D97-AF65-F5344CB8AC3E}">
        <p14:creationId xmlns:p14="http://schemas.microsoft.com/office/powerpoint/2010/main" val="3394592048"/>
      </p:ext>
    </p:extLst>
  </p:cSld>
  <p:clrMapOvr>
    <a:masterClrMapping/>
  </p:clrMapOvr>
  <p:transition>
    <p:pull dir="u"/>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610287" y="624110"/>
            <a:ext cx="8911687" cy="767962"/>
          </a:xfrm>
          <a:solidFill>
            <a:schemeClr val="accent2">
              <a:lumMod val="75000"/>
            </a:schemeClr>
          </a:solidFill>
        </p:spPr>
        <p:txBody>
          <a:bodyPr/>
          <a:lstStyle/>
          <a:p>
            <a:pPr algn="ctr">
              <a:defRPr/>
            </a:pPr>
            <a:r>
              <a:rPr lang="ar-SA" b="1" i="1" dirty="0" smtClean="0">
                <a:solidFill>
                  <a:srgbClr val="FF0000"/>
                </a:solidFill>
                <a:cs typeface="B Compset" panose="00000400000000000000" pitchFamily="2" charset="-78"/>
              </a:rPr>
              <a:t>مواردي</a:t>
            </a:r>
            <a:r>
              <a:rPr lang="fa-IR" b="1" i="1" dirty="0" smtClean="0">
                <a:solidFill>
                  <a:srgbClr val="FF0000"/>
                </a:solidFill>
                <a:cs typeface="B Compset" panose="00000400000000000000" pitchFamily="2" charset="-78"/>
              </a:rPr>
              <a:t> </a:t>
            </a:r>
            <a:r>
              <a:rPr lang="ar-SA" b="1" i="1" dirty="0" smtClean="0">
                <a:solidFill>
                  <a:srgbClr val="FF0000"/>
                </a:solidFill>
                <a:cs typeface="B Compset" panose="00000400000000000000" pitchFamily="2" charset="-78"/>
              </a:rPr>
              <a:t>که گرفتن رضايت کتبي الزامی است</a:t>
            </a:r>
            <a:r>
              <a:rPr lang="ar-SA" b="1" dirty="0" smtClean="0">
                <a:solidFill>
                  <a:srgbClr val="FF0000"/>
                </a:solidFill>
                <a:cs typeface="B Compset" panose="00000400000000000000" pitchFamily="2" charset="-78"/>
              </a:rPr>
              <a:t>:</a:t>
            </a:r>
            <a:endParaRPr b="1" dirty="0" smtClean="0">
              <a:solidFill>
                <a:srgbClr val="FF0000"/>
              </a:solidFill>
              <a:cs typeface="B Compset" panose="00000400000000000000" pitchFamily="2" charset="-78"/>
            </a:endParaRPr>
          </a:p>
        </p:txBody>
      </p:sp>
      <p:sp>
        <p:nvSpPr>
          <p:cNvPr id="43010" name="Rectangle 3"/>
          <p:cNvSpPr>
            <a:spLocks noGrp="1" noChangeArrowheads="1"/>
          </p:cNvSpPr>
          <p:nvPr>
            <p:ph idx="1"/>
          </p:nvPr>
        </p:nvSpPr>
        <p:spPr>
          <a:xfrm>
            <a:off x="234462" y="2332038"/>
            <a:ext cx="11272910" cy="4525962"/>
          </a:xfrm>
        </p:spPr>
        <p:txBody>
          <a:bodyPr>
            <a:normAutofit/>
          </a:bodyPr>
          <a:lstStyle/>
          <a:p>
            <a:pPr algn="r" rtl="1"/>
            <a:r>
              <a:rPr lang="ar-SA" sz="3600" dirty="0" smtClean="0">
                <a:cs typeface="B Lotus" panose="00000400000000000000" pitchFamily="2" charset="-78"/>
              </a:rPr>
              <a:t>زماني</a:t>
            </a:r>
            <a:r>
              <a:rPr lang="fa-IR" sz="3600" dirty="0" smtClean="0">
                <a:cs typeface="B Lotus" panose="00000400000000000000" pitchFamily="2" charset="-78"/>
              </a:rPr>
              <a:t> </a:t>
            </a:r>
            <a:r>
              <a:rPr lang="ar-SA" sz="3600" dirty="0" smtClean="0">
                <a:cs typeface="B Lotus" panose="00000400000000000000" pitchFamily="2" charset="-78"/>
              </a:rPr>
              <a:t>که نتايج ممکن است پيامدي براي بيمار يا خويشاوندانش داشته باشد</a:t>
            </a:r>
          </a:p>
          <a:p>
            <a:pPr algn="r" rtl="1"/>
            <a:r>
              <a:rPr lang="ar-SA" sz="3600" dirty="0" smtClean="0">
                <a:cs typeface="B Lotus" panose="00000400000000000000" pitchFamily="2" charset="-78"/>
              </a:rPr>
              <a:t>استفاده هاي پژوهشي که از لحاظ اخلاقي مورد اختلاف نظر است (داروهاي سقط جنين, کشت بافت, انتقال مواد ژنتيکي يا بافت به ديگران يا حيوانات و...)</a:t>
            </a:r>
            <a:endParaRPr lang="fa-IR" sz="3600" dirty="0" smtClean="0">
              <a:cs typeface="B Lotus" panose="00000400000000000000" pitchFamily="2" charset="-78"/>
            </a:endParaRPr>
          </a:p>
          <a:p>
            <a:pPr algn="r" rtl="1"/>
            <a:r>
              <a:rPr lang="fa-IR" sz="3600" dirty="0" smtClean="0">
                <a:cs typeface="B Lotus" panose="00000400000000000000" pitchFamily="2" charset="-78"/>
              </a:rPr>
              <a:t>خون و بافت اضافی برای پژوهش</a:t>
            </a:r>
            <a:endParaRPr lang="en-US" sz="3600" dirty="0" smtClean="0">
              <a:cs typeface="B Lotus" panose="00000400000000000000" pitchFamily="2" charset="-78"/>
            </a:endParaRPr>
          </a:p>
        </p:txBody>
      </p:sp>
    </p:spTree>
    <p:extLst>
      <p:ext uri="{BB962C8B-B14F-4D97-AF65-F5344CB8AC3E}">
        <p14:creationId xmlns:p14="http://schemas.microsoft.com/office/powerpoint/2010/main" val="319844899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idx="1"/>
          </p:nvPr>
        </p:nvSpPr>
        <p:spPr>
          <a:xfrm>
            <a:off x="457200" y="2514600"/>
            <a:ext cx="9677400" cy="1524000"/>
          </a:xfrm>
        </p:spPr>
        <p:txBody>
          <a:bodyPr>
            <a:noAutofit/>
          </a:bodyPr>
          <a:lstStyle/>
          <a:p>
            <a:pPr algn="r" rtl="1"/>
            <a:r>
              <a:rPr lang="ar-SA" sz="4800" dirty="0">
                <a:cs typeface="B Lotus" panose="00000400000000000000" pitchFamily="2" charset="-78"/>
              </a:rPr>
              <a:t> گرفتن رضايت از بيمار براي استفاده هاي مشخص نشده بعدي از نمونه ذخيره شده قابل قبول </a:t>
            </a:r>
            <a:r>
              <a:rPr lang="ar-SA" sz="4800" dirty="0" smtClean="0">
                <a:cs typeface="B Lotus" panose="00000400000000000000" pitchFamily="2" charset="-78"/>
              </a:rPr>
              <a:t>نيست</a:t>
            </a:r>
            <a:r>
              <a:rPr lang="fa-IR" sz="4800" dirty="0" smtClean="0">
                <a:cs typeface="B Lotus" panose="00000400000000000000" pitchFamily="2" charset="-78"/>
              </a:rPr>
              <a:t>.</a:t>
            </a:r>
            <a:endParaRPr lang="en-US" sz="4800" dirty="0">
              <a:cs typeface="B Lotus" panose="00000400000000000000" pitchFamily="2" charset="-78"/>
            </a:endParaRPr>
          </a:p>
        </p:txBody>
      </p:sp>
    </p:spTree>
    <p:extLst>
      <p:ext uri="{BB962C8B-B14F-4D97-AF65-F5344CB8AC3E}">
        <p14:creationId xmlns:p14="http://schemas.microsoft.com/office/powerpoint/2010/main" val="14768583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590800" y="0"/>
            <a:ext cx="7772400" cy="1143000"/>
          </a:xfrm>
        </p:spPr>
        <p:txBody>
          <a:bodyPr/>
          <a:lstStyle/>
          <a:p>
            <a:pPr algn="r" rtl="1"/>
            <a:r>
              <a:rPr lang="fa-IR" sz="2800" dirty="0">
                <a:cs typeface="B Titr" pitchFamily="2" charset="-78"/>
              </a:rPr>
              <a:t>ملاحظات اخلاقي مربوط به هر يك از </a:t>
            </a:r>
            <a:r>
              <a:rPr lang="ar-SA" sz="2800" dirty="0">
                <a:cs typeface="B Titr" pitchFamily="2" charset="-78"/>
              </a:rPr>
              <a:t>مراحل يك پژوهش :</a:t>
            </a:r>
            <a:endParaRPr lang="en-US" sz="2800" dirty="0">
              <a:cs typeface="B Titr" pitchFamily="2" charset="-78"/>
            </a:endParaRPr>
          </a:p>
        </p:txBody>
      </p:sp>
      <p:sp>
        <p:nvSpPr>
          <p:cNvPr id="39939" name="Rectangle 3"/>
          <p:cNvSpPr>
            <a:spLocks noGrp="1" noChangeArrowheads="1"/>
          </p:cNvSpPr>
          <p:nvPr>
            <p:ph idx="1"/>
          </p:nvPr>
        </p:nvSpPr>
        <p:spPr>
          <a:xfrm>
            <a:off x="2362200" y="1066800"/>
            <a:ext cx="5867400" cy="5257800"/>
          </a:xfrm>
        </p:spPr>
        <p:txBody>
          <a:bodyPr/>
          <a:lstStyle/>
          <a:p>
            <a:pPr marL="609600" indent="-609600">
              <a:buFontTx/>
              <a:buAutoNum type="arabicPeriod"/>
            </a:pPr>
            <a:r>
              <a:rPr lang="ar-SA" sz="2400" dirty="0">
                <a:cs typeface="B Titr" pitchFamily="2" charset="-78"/>
              </a:rPr>
              <a:t> گزينش موضوع تحقيق</a:t>
            </a:r>
          </a:p>
          <a:p>
            <a:pPr marL="609600" indent="-609600">
              <a:buFontTx/>
              <a:buAutoNum type="arabicPeriod"/>
            </a:pPr>
            <a:r>
              <a:rPr lang="ar-SA" sz="2400" dirty="0">
                <a:cs typeface="B Titr" pitchFamily="2" charset="-78"/>
              </a:rPr>
              <a:t> بيان مسأله</a:t>
            </a:r>
          </a:p>
          <a:p>
            <a:pPr marL="609600" indent="-609600">
              <a:buFontTx/>
              <a:buAutoNum type="arabicPeriod"/>
            </a:pPr>
            <a:r>
              <a:rPr lang="ar-SA" sz="2400" dirty="0">
                <a:cs typeface="B Titr" pitchFamily="2" charset="-78"/>
              </a:rPr>
              <a:t> بازنگري مدارك موجود</a:t>
            </a:r>
          </a:p>
          <a:p>
            <a:pPr marL="609600" indent="-609600">
              <a:buFontTx/>
              <a:buAutoNum type="arabicPeriod"/>
            </a:pPr>
            <a:r>
              <a:rPr lang="ar-SA" sz="2400" dirty="0">
                <a:cs typeface="B Titr" pitchFamily="2" charset="-78"/>
              </a:rPr>
              <a:t> ارائه هدفها و فرضيات</a:t>
            </a:r>
          </a:p>
          <a:p>
            <a:pPr marL="609600" indent="-609600">
              <a:buFontTx/>
              <a:buAutoNum type="arabicPeriod"/>
            </a:pPr>
            <a:r>
              <a:rPr lang="ar-SA" sz="2400" dirty="0">
                <a:cs typeface="B Titr" pitchFamily="2" charset="-78"/>
              </a:rPr>
              <a:t> تهيه طرح و روش شناسي (متدولوژي) تحقيق</a:t>
            </a:r>
          </a:p>
          <a:p>
            <a:pPr marL="609600" indent="-609600">
              <a:buFontTx/>
              <a:buAutoNum type="arabicPeriod"/>
            </a:pPr>
            <a:r>
              <a:rPr lang="ar-SA" sz="2400" dirty="0">
                <a:cs typeface="B Titr" pitchFamily="2" charset="-78"/>
              </a:rPr>
              <a:t> آماده كردن زمينه اجرايي طرح</a:t>
            </a:r>
          </a:p>
          <a:p>
            <a:pPr marL="609600" indent="-609600">
              <a:buFontTx/>
              <a:buAutoNum type="arabicPeriod"/>
            </a:pPr>
            <a:r>
              <a:rPr lang="ar-SA" sz="2400" dirty="0">
                <a:cs typeface="B Titr" pitchFamily="2" charset="-78"/>
              </a:rPr>
              <a:t> انتخاب نيروي انساني و نيز مشاوران</a:t>
            </a:r>
          </a:p>
          <a:p>
            <a:pPr marL="609600" indent="-609600">
              <a:buFontTx/>
              <a:buAutoNum type="arabicPeriod"/>
            </a:pPr>
            <a:r>
              <a:rPr lang="ar-SA" sz="2400" dirty="0">
                <a:cs typeface="B Titr" pitchFamily="2" charset="-78"/>
              </a:rPr>
              <a:t> مديريت، نظارت و ارزشيابي طرح</a:t>
            </a:r>
          </a:p>
          <a:p>
            <a:pPr marL="609600" indent="-609600">
              <a:buFontTx/>
              <a:buAutoNum type="arabicPeriod"/>
            </a:pPr>
            <a:r>
              <a:rPr lang="ar-SA" sz="2400" dirty="0">
                <a:cs typeface="B Titr" pitchFamily="2" charset="-78"/>
              </a:rPr>
              <a:t> جمع‏آوري داده‏ها و تجزيه و تحليل دستاوردها</a:t>
            </a:r>
          </a:p>
          <a:p>
            <a:pPr marL="609600" indent="-609600">
              <a:buFontTx/>
              <a:buAutoNum type="arabicPeriod"/>
            </a:pPr>
            <a:r>
              <a:rPr lang="ar-SA" sz="2400" dirty="0">
                <a:cs typeface="B Titr" pitchFamily="2" charset="-78"/>
              </a:rPr>
              <a:t> استفاده ا زنتايج و توزيع آنها</a:t>
            </a:r>
            <a:endParaRPr lang="en-US" sz="2400" dirty="0">
              <a:cs typeface="B Titr" pitchFamily="2" charset="-78"/>
            </a:endParaRPr>
          </a:p>
        </p:txBody>
      </p:sp>
    </p:spTree>
    <p:extLst>
      <p:ext uri="{BB962C8B-B14F-4D97-AF65-F5344CB8AC3E}">
        <p14:creationId xmlns:p14="http://schemas.microsoft.com/office/powerpoint/2010/main" val="121090576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a:solidFill>
                  <a:srgbClr val="FF0000"/>
                </a:solidFill>
                <a:cs typeface="B Lotus" panose="00000400000000000000" pitchFamily="2" charset="-78"/>
              </a:rPr>
              <a:t>حق کناره گیری پس از اعلام رضایت </a:t>
            </a:r>
            <a:endParaRPr lang="en-US" sz="4400" b="1" dirty="0">
              <a:solidFill>
                <a:srgbClr val="FF0000"/>
              </a:solidFill>
              <a:cs typeface="B Lotus" panose="00000400000000000000" pitchFamily="2" charset="-78"/>
            </a:endParaRPr>
          </a:p>
        </p:txBody>
      </p:sp>
      <p:sp>
        <p:nvSpPr>
          <p:cNvPr id="3" name="Content Placeholder 2"/>
          <p:cNvSpPr>
            <a:spLocks noGrp="1"/>
          </p:cNvSpPr>
          <p:nvPr>
            <p:ph idx="1"/>
          </p:nvPr>
        </p:nvSpPr>
        <p:spPr>
          <a:xfrm>
            <a:off x="859809" y="2133600"/>
            <a:ext cx="10644803" cy="3777622"/>
          </a:xfrm>
        </p:spPr>
        <p:txBody>
          <a:bodyPr>
            <a:normAutofit/>
          </a:bodyPr>
          <a:lstStyle/>
          <a:p>
            <a:pPr marL="0" lvl="0" indent="0" algn="r" rtl="1">
              <a:buNone/>
            </a:pPr>
            <a:r>
              <a:rPr lang="fa-IR" sz="3600" b="1" dirty="0" smtClean="0">
                <a:cs typeface="B Mitra" panose="00000400000000000000" pitchFamily="2" charset="-78"/>
              </a:rPr>
              <a:t>19. </a:t>
            </a:r>
            <a:r>
              <a:rPr lang="ar-SA" sz="3600" b="1" dirty="0" smtClean="0">
                <a:cs typeface="B Mitra" panose="00000400000000000000" pitchFamily="2" charset="-78"/>
              </a:rPr>
              <a:t>عدم </a:t>
            </a:r>
            <a:r>
              <a:rPr lang="ar-SA" sz="3600" b="1" dirty="0">
                <a:cs typeface="B Mitra" panose="00000400000000000000" pitchFamily="2" charset="-78"/>
              </a:rPr>
              <a:t>قبول شرکت در پژوهش، يا ادامه ندادن به همکاري، نبايد هيچ</a:t>
            </a:r>
            <a:r>
              <a:rPr lang="en-US" sz="3600" b="1" dirty="0">
                <a:cs typeface="B Mitra" panose="00000400000000000000" pitchFamily="2" charset="-78"/>
              </a:rPr>
              <a:t>‌</a:t>
            </a:r>
            <a:r>
              <a:rPr lang="ar-SA" sz="3600" b="1" dirty="0">
                <a:cs typeface="B Mitra" panose="00000400000000000000" pitchFamily="2" charset="-78"/>
              </a:rPr>
              <a:t>گونه تأثيري بر خدمات درماني که در همان مؤسسه – نظير بيمارستان – به فرد ارائه مي</a:t>
            </a:r>
            <a:r>
              <a:rPr lang="en-US" sz="3600" b="1" dirty="0">
                <a:cs typeface="B Mitra" panose="00000400000000000000" pitchFamily="2" charset="-78"/>
              </a:rPr>
              <a:t>‌</a:t>
            </a:r>
            <a:r>
              <a:rPr lang="ar-SA" sz="3600" b="1" dirty="0">
                <a:cs typeface="B Mitra" panose="00000400000000000000" pitchFamily="2" charset="-78"/>
              </a:rPr>
              <a:t>شود، داشته باشد. اين موضوع بايد در فرايند اخذ رضايت آگاهانه، به آزمودني اطلاع داده شود.</a:t>
            </a:r>
            <a:endParaRPr lang="en-US" sz="3600" b="1" dirty="0">
              <a:cs typeface="B Mitra" panose="00000400000000000000" pitchFamily="2" charset="-78"/>
            </a:endParaRPr>
          </a:p>
          <a:p>
            <a:endParaRPr lang="en-US" sz="3600" dirty="0">
              <a:cs typeface="B Mitra" panose="00000400000000000000" pitchFamily="2" charset="-78"/>
            </a:endParaRPr>
          </a:p>
        </p:txBody>
      </p:sp>
    </p:spTree>
    <p:extLst>
      <p:ext uri="{BB962C8B-B14F-4D97-AF65-F5344CB8AC3E}">
        <p14:creationId xmlns:p14="http://schemas.microsoft.com/office/powerpoint/2010/main" val="3476095433"/>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567516" y="603986"/>
            <a:ext cx="9601196" cy="842678"/>
          </a:xfrm>
        </p:spPr>
        <p:txBody>
          <a:bodyPr/>
          <a:lstStyle/>
          <a:p>
            <a:pPr algn="ctr">
              <a:defRPr/>
            </a:pPr>
            <a:r>
              <a:rPr lang="fa-IR" b="1" dirty="0" smtClean="0">
                <a:solidFill>
                  <a:srgbClr val="FF0000"/>
                </a:solidFill>
                <a:cs typeface="B Compset" panose="00000400000000000000" pitchFamily="2" charset="-78"/>
              </a:rPr>
              <a:t>حق کناره گیری پس از اعلام رضایت </a:t>
            </a:r>
            <a:endParaRPr b="1" dirty="0" smtClean="0">
              <a:solidFill>
                <a:srgbClr val="FF0000"/>
              </a:solidFill>
              <a:cs typeface="B Compset" panose="00000400000000000000" pitchFamily="2" charset="-78"/>
            </a:endParaRPr>
          </a:p>
        </p:txBody>
      </p:sp>
      <p:sp>
        <p:nvSpPr>
          <p:cNvPr id="36866" name="Rectangle 3"/>
          <p:cNvSpPr>
            <a:spLocks noGrp="1" noChangeArrowheads="1"/>
          </p:cNvSpPr>
          <p:nvPr>
            <p:ph idx="1"/>
          </p:nvPr>
        </p:nvSpPr>
        <p:spPr>
          <a:xfrm>
            <a:off x="0" y="1674055"/>
            <a:ext cx="11437035" cy="5183945"/>
          </a:xfrm>
        </p:spPr>
        <p:txBody>
          <a:bodyPr>
            <a:noAutofit/>
          </a:bodyPr>
          <a:lstStyle/>
          <a:p>
            <a:pPr algn="r" rtl="1"/>
            <a:r>
              <a:rPr lang="fa-IR" sz="3200" dirty="0">
                <a:cs typeface="B Lotus" panose="00000400000000000000" pitchFamily="2" charset="-78"/>
              </a:rPr>
              <a:t>تاکید می کنیم شرکت در این مطالعه کاملا اختیاری </a:t>
            </a:r>
            <a:r>
              <a:rPr lang="fa-IR" sz="3200" dirty="0" smtClean="0">
                <a:cs typeface="B Lotus" panose="00000400000000000000" pitchFamily="2" charset="-78"/>
              </a:rPr>
              <a:t>است.</a:t>
            </a:r>
            <a:endParaRPr lang="fa-IR" sz="3200" dirty="0">
              <a:cs typeface="B Lotus" panose="00000400000000000000" pitchFamily="2" charset="-78"/>
            </a:endParaRPr>
          </a:p>
          <a:p>
            <a:pPr algn="r" rtl="1"/>
            <a:r>
              <a:rPr lang="fa-IR" sz="3200" dirty="0">
                <a:cs typeface="B Lotus" panose="00000400000000000000" pitchFamily="2" charset="-78"/>
              </a:rPr>
              <a:t>شما در نپذیرفتن مشارکت در طرح آزاد هستید و می توانید در هر زمان بدون ذکر هیچ دلیلی از مطالعه خارج شوید و این مساله تاثیری در مراقبت طبی فعلی و آینده شما یا رابطه ای که با افراد مراقب خود دارید نمی </a:t>
            </a:r>
            <a:r>
              <a:rPr lang="fa-IR" sz="3200" dirty="0" smtClean="0">
                <a:cs typeface="B Lotus" panose="00000400000000000000" pitchFamily="2" charset="-78"/>
              </a:rPr>
              <a:t>گذارد.</a:t>
            </a:r>
            <a:endParaRPr lang="fa-IR" sz="3200" dirty="0">
              <a:cs typeface="B Lotus" panose="00000400000000000000" pitchFamily="2" charset="-78"/>
            </a:endParaRPr>
          </a:p>
          <a:p>
            <a:pPr algn="r" rtl="1"/>
            <a:r>
              <a:rPr lang="fa-IR" sz="3200" dirty="0">
                <a:solidFill>
                  <a:srgbClr val="009900"/>
                </a:solidFill>
                <a:cs typeface="B Lotus" panose="00000400000000000000" pitchFamily="2" charset="-78"/>
              </a:rPr>
              <a:t>باید به طور شفاهی گفته </a:t>
            </a:r>
            <a:r>
              <a:rPr lang="fa-IR" sz="3200" dirty="0" smtClean="0">
                <a:solidFill>
                  <a:srgbClr val="009900"/>
                </a:solidFill>
                <a:cs typeface="B Lotus" panose="00000400000000000000" pitchFamily="2" charset="-78"/>
              </a:rPr>
              <a:t>شود.</a:t>
            </a:r>
            <a:endParaRPr lang="fa-IR" sz="3200" dirty="0">
              <a:solidFill>
                <a:srgbClr val="009900"/>
              </a:solidFill>
              <a:cs typeface="B Lotus" panose="00000400000000000000" pitchFamily="2" charset="-78"/>
            </a:endParaRPr>
          </a:p>
          <a:p>
            <a:pPr algn="r" rtl="1"/>
            <a:r>
              <a:rPr lang="fa-IR" sz="3200" dirty="0">
                <a:solidFill>
                  <a:srgbClr val="009900"/>
                </a:solidFill>
                <a:cs typeface="B Lotus" panose="00000400000000000000" pitchFamily="2" charset="-78"/>
              </a:rPr>
              <a:t>اگر کناره گیری برای فرد ضرر دارد ذکر جمله فوق ضروری نیست </a:t>
            </a:r>
            <a:r>
              <a:rPr lang="fa-IR" sz="3200" dirty="0" smtClean="0">
                <a:solidFill>
                  <a:srgbClr val="009900"/>
                </a:solidFill>
                <a:cs typeface="B Lotus" panose="00000400000000000000" pitchFamily="2" charset="-78"/>
              </a:rPr>
              <a:t>و باید </a:t>
            </a:r>
            <a:r>
              <a:rPr lang="fa-IR" sz="3200" dirty="0">
                <a:solidFill>
                  <a:srgbClr val="009900"/>
                </a:solidFill>
                <a:cs typeface="B Lotus" panose="00000400000000000000" pitchFamily="2" charset="-78"/>
              </a:rPr>
              <a:t>به اطلاع کمیته رسیده </a:t>
            </a:r>
            <a:r>
              <a:rPr lang="fa-IR" sz="3200" dirty="0" smtClean="0">
                <a:solidFill>
                  <a:srgbClr val="009900"/>
                </a:solidFill>
                <a:cs typeface="B Lotus" panose="00000400000000000000" pitchFamily="2" charset="-78"/>
              </a:rPr>
              <a:t>باشد (آیا ملاحظات خاص چشم پوشی از حق مسلم کناره گیری را توجیه می کند؟).</a:t>
            </a:r>
          </a:p>
          <a:p>
            <a:pPr algn="r" rtl="1"/>
            <a:endParaRPr lang="en-US" sz="3200" dirty="0">
              <a:solidFill>
                <a:srgbClr val="009900"/>
              </a:solidFill>
              <a:cs typeface="B Lotus" panose="00000400000000000000" pitchFamily="2" charset="-78"/>
            </a:endParaRPr>
          </a:p>
        </p:txBody>
      </p:sp>
    </p:spTree>
    <p:extLst>
      <p:ext uri="{BB962C8B-B14F-4D97-AF65-F5344CB8AC3E}">
        <p14:creationId xmlns:p14="http://schemas.microsoft.com/office/powerpoint/2010/main" val="81974639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Mitra" panose="00000400000000000000" pitchFamily="2" charset="-78"/>
              </a:rPr>
              <a:t> عدم بیان اطلاعات</a:t>
            </a:r>
            <a:endParaRPr lang="en-US" sz="4400" b="1" dirty="0">
              <a:solidFill>
                <a:srgbClr val="FF0000"/>
              </a:solidFill>
              <a:cs typeface="B Mitra" panose="00000400000000000000" pitchFamily="2" charset="-78"/>
            </a:endParaRPr>
          </a:p>
        </p:txBody>
      </p:sp>
      <p:sp>
        <p:nvSpPr>
          <p:cNvPr id="3" name="Content Placeholder 2"/>
          <p:cNvSpPr>
            <a:spLocks noGrp="1"/>
          </p:cNvSpPr>
          <p:nvPr>
            <p:ph idx="1"/>
          </p:nvPr>
        </p:nvSpPr>
        <p:spPr/>
        <p:txBody>
          <a:bodyPr/>
          <a:lstStyle/>
          <a:p>
            <a:pPr marL="0" lvl="0" indent="0" algn="r" rtl="1">
              <a:buNone/>
            </a:pPr>
            <a:r>
              <a:rPr lang="fa-IR" sz="3200" b="1" dirty="0" smtClean="0">
                <a:cs typeface="B Mitra" panose="00000400000000000000" pitchFamily="2" charset="-78"/>
              </a:rPr>
              <a:t>20. </a:t>
            </a:r>
            <a:r>
              <a:rPr lang="ar-SA" sz="3200" b="1" dirty="0" smtClean="0">
                <a:cs typeface="B Mitra" panose="00000400000000000000" pitchFamily="2" charset="-78"/>
              </a:rPr>
              <a:t>در </a:t>
            </a:r>
            <a:r>
              <a:rPr lang="ar-SA" sz="3200" b="1" dirty="0">
                <a:cs typeface="B Mitra" panose="00000400000000000000" pitchFamily="2" charset="-78"/>
              </a:rPr>
              <a:t>مواردي كه آگاه كردن آزمودني درباره</a:t>
            </a:r>
            <a:r>
              <a:rPr lang="en-US" sz="3200" b="1" dirty="0">
                <a:cs typeface="B Mitra" panose="00000400000000000000" pitchFamily="2" charset="-78"/>
              </a:rPr>
              <a:t>‌</a:t>
            </a:r>
            <a:r>
              <a:rPr lang="ar-SA" sz="3200" b="1" dirty="0">
                <a:cs typeface="B Mitra" panose="00000400000000000000" pitchFamily="2" charset="-78"/>
              </a:rPr>
              <a:t>ي جنبه</a:t>
            </a:r>
            <a:r>
              <a:rPr lang="en-US" sz="3200" b="1" dirty="0">
                <a:cs typeface="B Mitra" panose="00000400000000000000" pitchFamily="2" charset="-78"/>
              </a:rPr>
              <a:t>‌</a:t>
            </a:r>
            <a:r>
              <a:rPr lang="ar-SA" sz="3200" b="1" dirty="0">
                <a:cs typeface="B Mitra" panose="00000400000000000000" pitchFamily="2" charset="-78"/>
              </a:rPr>
              <a:t>اي از پژوهش باعث </a:t>
            </a:r>
            <a:r>
              <a:rPr lang="ar-SA" sz="3200" b="1" dirty="0">
                <a:solidFill>
                  <a:srgbClr val="FF0000"/>
                </a:solidFill>
                <a:cs typeface="B Mitra" panose="00000400000000000000" pitchFamily="2" charset="-78"/>
              </a:rPr>
              <a:t>كاهش اعتبار پژوهش </a:t>
            </a:r>
            <a:r>
              <a:rPr lang="ar-SA" sz="3200" b="1" dirty="0">
                <a:cs typeface="B Mitra" panose="00000400000000000000" pitchFamily="2" charset="-78"/>
              </a:rPr>
              <a:t>مي شود، ضرورت اطلاع</a:t>
            </a:r>
            <a:r>
              <a:rPr lang="en-US" sz="3200" b="1" dirty="0">
                <a:cs typeface="B Mitra" panose="00000400000000000000" pitchFamily="2" charset="-78"/>
              </a:rPr>
              <a:t>‌</a:t>
            </a:r>
            <a:r>
              <a:rPr lang="ar-SA" sz="3200" b="1" dirty="0">
                <a:cs typeface="B Mitra" panose="00000400000000000000" pitchFamily="2" charset="-78"/>
              </a:rPr>
              <a:t>رساني ناكامل از طرف پژوهشگر بايد توسط كميته</a:t>
            </a:r>
            <a:r>
              <a:rPr lang="en-US" sz="3200" b="1" dirty="0">
                <a:cs typeface="B Mitra" panose="00000400000000000000" pitchFamily="2" charset="-78"/>
              </a:rPr>
              <a:t>‌</a:t>
            </a:r>
            <a:r>
              <a:rPr lang="ar-SA" sz="3200" b="1" dirty="0">
                <a:cs typeface="B Mitra" panose="00000400000000000000" pitchFamily="2" charset="-78"/>
              </a:rPr>
              <a:t>ي اخلاق تأييد شود</a:t>
            </a:r>
            <a:r>
              <a:rPr lang="ar-SA" sz="3200" b="1" dirty="0" smtClean="0">
                <a:cs typeface="B Mitra" panose="00000400000000000000" pitchFamily="2" charset="-78"/>
              </a:rPr>
              <a:t>.</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 </a:t>
            </a:r>
            <a:r>
              <a:rPr lang="ar-SA" sz="3200" dirty="0">
                <a:cs typeface="B Mitra" panose="00000400000000000000" pitchFamily="2" charset="-78"/>
              </a:rPr>
              <a:t>بعد از رفع عامل اين محدوديت، بايد اطلاع</a:t>
            </a:r>
            <a:r>
              <a:rPr lang="en-US" sz="3200" dirty="0">
                <a:cs typeface="B Mitra" panose="00000400000000000000" pitchFamily="2" charset="-78"/>
              </a:rPr>
              <a:t>‌</a:t>
            </a:r>
            <a:r>
              <a:rPr lang="ar-SA" sz="3200" dirty="0">
                <a:cs typeface="B Mitra" panose="00000400000000000000" pitchFamily="2" charset="-78"/>
              </a:rPr>
              <a:t>رساني کامل به آزمودني انجام گيرد.</a:t>
            </a:r>
            <a:endParaRPr lang="en-US" sz="3200"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427817647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i="1" dirty="0">
                <a:solidFill>
                  <a:srgbClr val="FF0000"/>
                </a:solidFill>
                <a:cs typeface="B Lotus" panose="00000400000000000000" pitchFamily="2" charset="-78"/>
              </a:rPr>
              <a:t>شرايط عدم بيان اطلاعات</a:t>
            </a:r>
            <a:endParaRPr lang="en-US" dirty="0">
              <a:solidFill>
                <a:srgbClr val="FF0000"/>
              </a:solidFill>
            </a:endParaRPr>
          </a:p>
        </p:txBody>
      </p:sp>
      <p:sp>
        <p:nvSpPr>
          <p:cNvPr id="3" name="Content Placeholder 2"/>
          <p:cNvSpPr>
            <a:spLocks noGrp="1"/>
          </p:cNvSpPr>
          <p:nvPr>
            <p:ph idx="1"/>
          </p:nvPr>
        </p:nvSpPr>
        <p:spPr>
          <a:xfrm>
            <a:off x="647114" y="2556932"/>
            <a:ext cx="10705514" cy="3318936"/>
          </a:xfrm>
        </p:spPr>
        <p:txBody>
          <a:bodyPr>
            <a:noAutofit/>
          </a:bodyPr>
          <a:lstStyle/>
          <a:p>
            <a:pPr algn="r" rtl="1">
              <a:buFontTx/>
              <a:buChar char="-"/>
              <a:defRPr/>
            </a:pPr>
            <a:r>
              <a:rPr lang="fa-IR" sz="3200" dirty="0">
                <a:solidFill>
                  <a:schemeClr val="tx1"/>
                </a:solidFill>
                <a:cs typeface="B Lotus" panose="00000400000000000000" pitchFamily="2" charset="-78"/>
              </a:rPr>
              <a:t>ذکر کامل اطلاعات هدف و نتايج تحقيق را مخدوش کند.</a:t>
            </a:r>
          </a:p>
          <a:p>
            <a:pPr algn="r" rtl="1">
              <a:buFontTx/>
              <a:buChar char="-"/>
              <a:defRPr/>
            </a:pPr>
            <a:r>
              <a:rPr lang="fa-IR" sz="3200" dirty="0">
                <a:solidFill>
                  <a:schemeClr val="tx1"/>
                </a:solidFill>
                <a:cs typeface="B Lotus" panose="00000400000000000000" pitchFamily="2" charset="-78"/>
              </a:rPr>
              <a:t>آگاهی کامل در رفتار یا برداشت ذهنی فرد که باید سنجیده شود تأثیر بگذارد.</a:t>
            </a:r>
          </a:p>
          <a:p>
            <a:pPr algn="r" rtl="1">
              <a:defRPr/>
            </a:pPr>
            <a:r>
              <a:rPr lang="fa-IR" sz="3200" dirty="0">
                <a:solidFill>
                  <a:schemeClr val="tx1"/>
                </a:solidFill>
                <a:cs typeface="B Lotus" panose="00000400000000000000" pitchFamily="2" charset="-78"/>
              </a:rPr>
              <a:t>هيچ خطر ناگفتنی برای آزمودنی وجود نداشته باشد؛ مگر واقعاً جزیی باشد.</a:t>
            </a:r>
          </a:p>
          <a:p>
            <a:pPr algn="r" rtl="1">
              <a:defRPr/>
            </a:pPr>
            <a:r>
              <a:rPr lang="fa-IR" sz="3200" dirty="0">
                <a:solidFill>
                  <a:schemeClr val="tx1"/>
                </a:solidFill>
                <a:cs typeface="B Lotus" panose="00000400000000000000" pitchFamily="2" charset="-78"/>
              </a:rPr>
              <a:t>باید گفته شود که در پژوهشی شرکت می کند بعضی اطلاعات تا پایان مطالعه به او گفته نمی شود (فریب کاری موجه).</a:t>
            </a:r>
          </a:p>
          <a:p>
            <a:pPr algn="r" rtl="1"/>
            <a:endParaRPr lang="en-US" sz="3200" dirty="0"/>
          </a:p>
        </p:txBody>
      </p:sp>
    </p:spTree>
    <p:extLst>
      <p:ext uri="{BB962C8B-B14F-4D97-AF65-F5344CB8AC3E}">
        <p14:creationId xmlns:p14="http://schemas.microsoft.com/office/powerpoint/2010/main" val="283091092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6000" dirty="0" smtClean="0">
                <a:solidFill>
                  <a:srgbClr val="FF0000"/>
                </a:solidFill>
                <a:cs typeface="B Compset" panose="00000400000000000000" pitchFamily="2" charset="-78"/>
              </a:rPr>
              <a:t>توجه</a:t>
            </a:r>
            <a:endParaRPr lang="en-US" sz="6000" dirty="0">
              <a:solidFill>
                <a:srgbClr val="FF0000"/>
              </a:solidFill>
              <a:cs typeface="B Compset" panose="00000400000000000000" pitchFamily="2" charset="-78"/>
            </a:endParaRPr>
          </a:p>
        </p:txBody>
      </p:sp>
      <p:sp>
        <p:nvSpPr>
          <p:cNvPr id="3" name="Content Placeholder 2"/>
          <p:cNvSpPr>
            <a:spLocks noGrp="1"/>
          </p:cNvSpPr>
          <p:nvPr>
            <p:ph idx="1"/>
          </p:nvPr>
        </p:nvSpPr>
        <p:spPr/>
        <p:txBody>
          <a:bodyPr>
            <a:normAutofit/>
          </a:bodyPr>
          <a:lstStyle/>
          <a:p>
            <a:pPr algn="r" rtl="1">
              <a:defRPr/>
            </a:pPr>
            <a:r>
              <a:rPr lang="fa-IR" sz="4000" dirty="0">
                <a:solidFill>
                  <a:schemeClr val="tx1"/>
                </a:solidFill>
                <a:cs typeface="B Lotus" panose="00000400000000000000" pitchFamily="2" charset="-78"/>
              </a:rPr>
              <a:t>نگفتن برخی </a:t>
            </a:r>
            <a:r>
              <a:rPr lang="fa-IR" sz="4000" dirty="0" smtClean="0">
                <a:solidFill>
                  <a:schemeClr val="tx1"/>
                </a:solidFill>
                <a:cs typeface="B Lotus" panose="00000400000000000000" pitchFamily="2" charset="-78"/>
              </a:rPr>
              <a:t>مسائل، </a:t>
            </a:r>
            <a:r>
              <a:rPr lang="fa-IR" sz="4000" dirty="0">
                <a:solidFill>
                  <a:schemeClr val="tx1"/>
                </a:solidFill>
                <a:cs typeface="B Lotus" panose="00000400000000000000" pitchFamily="2" charset="-78"/>
              </a:rPr>
              <a:t>برای تشویق فرد در مطالعه نباشد.</a:t>
            </a:r>
          </a:p>
          <a:p>
            <a:pPr algn="r" rtl="1">
              <a:defRPr/>
            </a:pPr>
            <a:r>
              <a:rPr lang="fa-IR" sz="4000" dirty="0">
                <a:solidFill>
                  <a:schemeClr val="tx1"/>
                </a:solidFill>
                <a:cs typeface="B Lotus" panose="00000400000000000000" pitchFamily="2" charset="-78"/>
              </a:rPr>
              <a:t>يک برنامه ريزی کامل برای مطلع نمودن آزمودنی در مواقع لازم ودر انتها وجود داشته باشد. </a:t>
            </a:r>
            <a:endParaRPr lang="en-US" sz="4000" dirty="0">
              <a:solidFill>
                <a:schemeClr val="tx1"/>
              </a:solidFill>
              <a:cs typeface="B Lotus" panose="00000400000000000000" pitchFamily="2" charset="-78"/>
            </a:endParaRPr>
          </a:p>
          <a:p>
            <a:pPr algn="r" rtl="1"/>
            <a:endParaRPr lang="en-US" sz="4000" dirty="0"/>
          </a:p>
        </p:txBody>
      </p:sp>
    </p:spTree>
    <p:extLst>
      <p:ext uri="{BB962C8B-B14F-4D97-AF65-F5344CB8AC3E}">
        <p14:creationId xmlns:p14="http://schemas.microsoft.com/office/powerpoint/2010/main" val="417256174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b="1" dirty="0" smtClean="0">
                <a:cs typeface="B Mitra" panose="00000400000000000000" pitchFamily="2" charset="-78"/>
              </a:rPr>
              <a:t>حمایت از گروه های آسیب پذیر</a:t>
            </a:r>
            <a:br>
              <a:rPr lang="fa-IR" b="1" dirty="0" smtClean="0">
                <a:cs typeface="B Mitra" panose="00000400000000000000" pitchFamily="2" charset="-78"/>
              </a:rPr>
            </a:br>
            <a:r>
              <a:rPr lang="fa-IR" b="1" dirty="0" smtClean="0">
                <a:cs typeface="B Mitra" panose="00000400000000000000" pitchFamily="2" charset="-78"/>
              </a:rPr>
              <a:t>(ظرفیت تصمیم گیری ندارند)</a:t>
            </a:r>
            <a:endParaRPr lang="en-US" b="1" dirty="0">
              <a:cs typeface="B Mitra" panose="00000400000000000000" pitchFamily="2" charset="-78"/>
            </a:endParaRPr>
          </a:p>
        </p:txBody>
      </p:sp>
      <p:sp>
        <p:nvSpPr>
          <p:cNvPr id="3" name="Content Placeholder 2"/>
          <p:cNvSpPr>
            <a:spLocks noGrp="1"/>
          </p:cNvSpPr>
          <p:nvPr>
            <p:ph idx="1"/>
          </p:nvPr>
        </p:nvSpPr>
        <p:spPr>
          <a:xfrm>
            <a:off x="661183" y="2377438"/>
            <a:ext cx="10649242" cy="3880773"/>
          </a:xfrm>
        </p:spPr>
        <p:txBody>
          <a:bodyPr/>
          <a:lstStyle/>
          <a:p>
            <a:pPr marL="0" lvl="0" indent="0" algn="r" rtl="1">
              <a:buNone/>
            </a:pPr>
            <a:r>
              <a:rPr lang="fa-IR" sz="3200" b="1" dirty="0" smtClean="0">
                <a:cs typeface="B Mitra" panose="00000400000000000000" pitchFamily="2" charset="-78"/>
              </a:rPr>
              <a:t>21. </a:t>
            </a:r>
            <a:r>
              <a:rPr lang="ar-SA" sz="3200" b="1" dirty="0" smtClean="0">
                <a:cs typeface="B Mitra" panose="00000400000000000000" pitchFamily="2" charset="-78"/>
              </a:rPr>
              <a:t>برخي </a:t>
            </a:r>
            <a:r>
              <a:rPr lang="ar-SA" sz="3200" b="1" dirty="0">
                <a:cs typeface="B Mitra" panose="00000400000000000000" pitchFamily="2" charset="-78"/>
              </a:rPr>
              <a:t>از افراد يا گروه</a:t>
            </a:r>
            <a:r>
              <a:rPr lang="en-US" sz="3200" b="1" dirty="0">
                <a:cs typeface="B Mitra" panose="00000400000000000000" pitchFamily="2" charset="-78"/>
              </a:rPr>
              <a:t>‌</a:t>
            </a:r>
            <a:r>
              <a:rPr lang="ar-SA" sz="3200" b="1" dirty="0">
                <a:cs typeface="B Mitra" panose="00000400000000000000" pitchFamily="2" charset="-78"/>
              </a:rPr>
              <a:t>هايي از مردم، </a:t>
            </a:r>
            <a:r>
              <a:rPr lang="ar-SA" sz="3200" b="1" dirty="0">
                <a:solidFill>
                  <a:srgbClr val="FF0000"/>
                </a:solidFill>
                <a:cs typeface="B Mitra" panose="00000400000000000000" pitchFamily="2" charset="-78"/>
              </a:rPr>
              <a:t>نظير ناتوانان ذهني، </a:t>
            </a:r>
            <a:r>
              <a:rPr lang="ar-SA" sz="3200" b="1" dirty="0" smtClean="0">
                <a:solidFill>
                  <a:srgbClr val="FF0000"/>
                </a:solidFill>
                <a:cs typeface="B Mitra" panose="00000400000000000000" pitchFamily="2" charset="-78"/>
              </a:rPr>
              <a:t>کودکان</a:t>
            </a:r>
            <a:r>
              <a:rPr lang="ar-SA" sz="3200" b="1" dirty="0">
                <a:solidFill>
                  <a:srgbClr val="FF0000"/>
                </a:solidFill>
                <a:cs typeface="B Mitra" panose="00000400000000000000" pitchFamily="2" charset="-78"/>
              </a:rPr>
              <a:t>، جنين و نوزاد، بيماران اورژانسي، يا زندانيان</a:t>
            </a:r>
            <a:r>
              <a:rPr lang="en-US" sz="3200" b="1" dirty="0">
                <a:cs typeface="B Mitra" panose="00000400000000000000" pitchFamily="2" charset="-78"/>
              </a:rPr>
              <a:t>‌</a:t>
            </a:r>
            <a:r>
              <a:rPr lang="ar-SA" sz="3200" b="1" dirty="0">
                <a:cs typeface="B Mitra" panose="00000400000000000000" pitchFamily="2" charset="-78"/>
              </a:rPr>
              <a:t>که ممکن است به</a:t>
            </a:r>
            <a:r>
              <a:rPr lang="en-US" sz="3200" b="1" dirty="0">
                <a:cs typeface="B Mitra" panose="00000400000000000000" pitchFamily="2" charset="-78"/>
              </a:rPr>
              <a:t>‌</a:t>
            </a:r>
            <a:r>
              <a:rPr lang="ar-SA" sz="3200" b="1" dirty="0">
                <a:cs typeface="B Mitra" panose="00000400000000000000" pitchFamily="2" charset="-78"/>
              </a:rPr>
              <a:t>عنوان آزمودني در پژوهش شرکت کنند، نمي</a:t>
            </a:r>
            <a:r>
              <a:rPr lang="en-US" sz="3200" b="1" dirty="0">
                <a:cs typeface="B Mitra" panose="00000400000000000000" pitchFamily="2" charset="-78"/>
              </a:rPr>
              <a:t>‌</a:t>
            </a:r>
            <a:r>
              <a:rPr lang="ar-SA" sz="3200" b="1" dirty="0">
                <a:cs typeface="B Mitra" panose="00000400000000000000" pitchFamily="2" charset="-78"/>
              </a:rPr>
              <a:t>توانند براي دادن رضايت، آگاهي يا آزادي لازم را داشته باشند</a:t>
            </a:r>
            <a:r>
              <a:rPr lang="ar-SA" sz="3200" b="1" dirty="0" smtClean="0">
                <a:cs typeface="B Mitra" panose="00000400000000000000" pitchFamily="2" charset="-78"/>
              </a:rPr>
              <a:t>.</a:t>
            </a:r>
            <a:endParaRPr lang="fa-IR" sz="3200" b="1" dirty="0" smtClean="0">
              <a:cs typeface="B Mitra" panose="00000400000000000000" pitchFamily="2" charset="-78"/>
            </a:endParaRPr>
          </a:p>
          <a:p>
            <a:pPr marL="0" lvl="0" indent="0" algn="r" rtl="1">
              <a:buNone/>
            </a:pPr>
            <a:r>
              <a:rPr lang="ar-SA" sz="3200" dirty="0" smtClean="0">
                <a:cs typeface="B Mitra" panose="00000400000000000000" pitchFamily="2" charset="-78"/>
              </a:rPr>
              <a:t> </a:t>
            </a:r>
            <a:r>
              <a:rPr lang="ar-SA" sz="3200" dirty="0">
                <a:cs typeface="B Mitra" panose="00000400000000000000" pitchFamily="2" charset="-78"/>
              </a:rPr>
              <a:t>اين افراد يا گروه</a:t>
            </a:r>
            <a:r>
              <a:rPr lang="en-US" sz="3200" dirty="0">
                <a:cs typeface="B Mitra" panose="00000400000000000000" pitchFamily="2" charset="-78"/>
              </a:rPr>
              <a:t>‌</a:t>
            </a:r>
            <a:r>
              <a:rPr lang="ar-SA" sz="3200" dirty="0">
                <a:cs typeface="B Mitra" panose="00000400000000000000" pitchFamily="2" charset="-78"/>
              </a:rPr>
              <a:t>ها آسيب</a:t>
            </a:r>
            <a:r>
              <a:rPr lang="en-US" sz="3200" dirty="0">
                <a:cs typeface="B Mitra" panose="00000400000000000000" pitchFamily="2" charset="-78"/>
              </a:rPr>
              <a:t>‌</a:t>
            </a:r>
            <a:r>
              <a:rPr lang="ar-SA" sz="3200" dirty="0">
                <a:cs typeface="B Mitra" panose="00000400000000000000" pitchFamily="2" charset="-78"/>
              </a:rPr>
              <a:t>پذير دانسته مي</a:t>
            </a:r>
            <a:r>
              <a:rPr lang="en-US" sz="3200" dirty="0">
                <a:cs typeface="B Mitra" panose="00000400000000000000" pitchFamily="2" charset="-78"/>
              </a:rPr>
              <a:t>‌</a:t>
            </a:r>
            <a:r>
              <a:rPr lang="ar-SA" sz="3200" dirty="0">
                <a:cs typeface="B Mitra" panose="00000400000000000000" pitchFamily="2" charset="-78"/>
              </a:rPr>
              <a:t>شوند و بايد مورد </a:t>
            </a:r>
            <a:r>
              <a:rPr lang="ar-SA" sz="3200" dirty="0">
                <a:solidFill>
                  <a:srgbClr val="FF0000"/>
                </a:solidFill>
                <a:cs typeface="B Mitra" panose="00000400000000000000" pitchFamily="2" charset="-78"/>
              </a:rPr>
              <a:t>حفاظت ويژه </a:t>
            </a:r>
            <a:r>
              <a:rPr lang="ar-SA" sz="3200" dirty="0">
                <a:cs typeface="B Mitra" panose="00000400000000000000" pitchFamily="2" charset="-78"/>
              </a:rPr>
              <a:t>قرار گيرند.</a:t>
            </a:r>
            <a:endParaRPr lang="en-US" sz="3200" dirty="0">
              <a:cs typeface="B Mitra" panose="00000400000000000000" pitchFamily="2" charset="-78"/>
            </a:endParaRPr>
          </a:p>
          <a:p>
            <a:endParaRPr lang="en-US" sz="3200" dirty="0">
              <a:cs typeface="B Mitra" panose="00000400000000000000" pitchFamily="2" charset="-78"/>
            </a:endParaRPr>
          </a:p>
        </p:txBody>
      </p:sp>
    </p:spTree>
    <p:extLst>
      <p:ext uri="{BB962C8B-B14F-4D97-AF65-F5344CB8AC3E}">
        <p14:creationId xmlns:p14="http://schemas.microsoft.com/office/powerpoint/2010/main" val="132890859"/>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25415" y="1201591"/>
            <a:ext cx="10227214" cy="4209357"/>
          </a:xfrm>
          <a:prstGeom prst="rect">
            <a:avLst/>
          </a:prstGeom>
        </p:spPr>
        <p:txBody>
          <a:bodyPr wrap="square">
            <a:spAutoFit/>
          </a:bodyPr>
          <a:lstStyle/>
          <a:p>
            <a:pPr lvl="0" algn="just" rtl="1">
              <a:lnSpc>
                <a:spcPct val="120000"/>
              </a:lnSpc>
              <a:spcBef>
                <a:spcPts val="1000"/>
              </a:spcBef>
              <a:spcAft>
                <a:spcPts val="0"/>
              </a:spcAft>
              <a:tabLst>
                <a:tab pos="241300" algn="l"/>
              </a:tabLst>
            </a:pPr>
            <a:r>
              <a:rPr lang="fa-IR" sz="3600" b="1" dirty="0" smtClean="0">
                <a:latin typeface="Times New Roman" panose="02020603050405020304" pitchFamily="18" charset="0"/>
                <a:ea typeface="Times New Roman" panose="02020603050405020304" pitchFamily="18" charset="0"/>
                <a:cs typeface="B Nazanin" panose="00000400000000000000" pitchFamily="2" charset="-78"/>
              </a:rPr>
              <a:t>22. از </a:t>
            </a:r>
            <a:r>
              <a:rPr lang="fa-IR" sz="3600" b="1" dirty="0">
                <a:latin typeface="Times New Roman" panose="02020603050405020304" pitchFamily="18" charset="0"/>
                <a:ea typeface="Times New Roman" panose="02020603050405020304" pitchFamily="18" charset="0"/>
                <a:cs typeface="B Nazanin" panose="00000400000000000000" pitchFamily="2" charset="-78"/>
              </a:rPr>
              <a:t>گروه</a:t>
            </a:r>
            <a:r>
              <a:rPr lang="en-US" sz="3600" b="1" dirty="0">
                <a:latin typeface="Times New Roman" panose="02020603050405020304" pitchFamily="18" charset="0"/>
                <a:ea typeface="Times New Roman" panose="02020603050405020304" pitchFamily="18" charset="0"/>
                <a:cs typeface="B Nazanin" panose="00000400000000000000" pitchFamily="2" charset="-78"/>
              </a:rPr>
              <a:t>‌</a:t>
            </a:r>
            <a:r>
              <a:rPr lang="fa-IR" sz="3600" b="1" dirty="0">
                <a:latin typeface="Times New Roman" panose="02020603050405020304" pitchFamily="18" charset="0"/>
                <a:ea typeface="Times New Roman" panose="02020603050405020304" pitchFamily="18" charset="0"/>
                <a:cs typeface="B Nazanin" panose="00000400000000000000" pitchFamily="2" charset="-78"/>
              </a:rPr>
              <a:t>هاي آسيب</a:t>
            </a:r>
            <a:r>
              <a:rPr lang="en-US" sz="3600" b="1" dirty="0">
                <a:latin typeface="Times New Roman" panose="02020603050405020304" pitchFamily="18" charset="0"/>
                <a:ea typeface="Times New Roman" panose="02020603050405020304" pitchFamily="18" charset="0"/>
                <a:cs typeface="B Nazanin" panose="00000400000000000000" pitchFamily="2" charset="-78"/>
              </a:rPr>
              <a:t>‌</a:t>
            </a:r>
            <a:r>
              <a:rPr lang="fa-IR" sz="3600" b="1" dirty="0">
                <a:latin typeface="Times New Roman" panose="02020603050405020304" pitchFamily="18" charset="0"/>
                <a:ea typeface="Times New Roman" panose="02020603050405020304" pitchFamily="18" charset="0"/>
                <a:cs typeface="B Nazanin" panose="00000400000000000000" pitchFamily="2" charset="-78"/>
              </a:rPr>
              <a:t>پذير </a:t>
            </a:r>
            <a:r>
              <a:rPr lang="fa-IR" sz="3600" b="1" dirty="0">
                <a:solidFill>
                  <a:srgbClr val="FF0000"/>
                </a:solidFill>
                <a:latin typeface="Times New Roman" panose="02020603050405020304" pitchFamily="18" charset="0"/>
                <a:ea typeface="Times New Roman" panose="02020603050405020304" pitchFamily="18" charset="0"/>
                <a:cs typeface="B Nazanin" panose="00000400000000000000" pitchFamily="2" charset="-78"/>
              </a:rPr>
              <a:t>هيچ</a:t>
            </a:r>
            <a:r>
              <a:rPr lang="en-US" sz="3600" b="1" dirty="0">
                <a:solidFill>
                  <a:srgbClr val="FF0000"/>
                </a:solidFill>
                <a:latin typeface="Times New Roman" panose="02020603050405020304" pitchFamily="18" charset="0"/>
                <a:ea typeface="Times New Roman" panose="02020603050405020304" pitchFamily="18" charset="0"/>
                <a:cs typeface="B Nazanin" panose="00000400000000000000" pitchFamily="2" charset="-78"/>
              </a:rPr>
              <a:t>‌</a:t>
            </a:r>
            <a:r>
              <a:rPr lang="fa-IR" sz="3600" b="1" dirty="0">
                <a:solidFill>
                  <a:srgbClr val="FF0000"/>
                </a:solidFill>
                <a:latin typeface="Times New Roman" panose="02020603050405020304" pitchFamily="18" charset="0"/>
                <a:ea typeface="Times New Roman" panose="02020603050405020304" pitchFamily="18" charset="0"/>
                <a:cs typeface="B Nazanin" panose="00000400000000000000" pitchFamily="2" charset="-78"/>
              </a:rPr>
              <a:t>گاه نبايد (به دلايلي چون سهولت دسترسي ) به </a:t>
            </a:r>
            <a:r>
              <a:rPr lang="fa-IR" sz="3600" b="1" dirty="0" smtClean="0">
                <a:solidFill>
                  <a:srgbClr val="FF0000"/>
                </a:solidFill>
                <a:latin typeface="Times New Roman" panose="02020603050405020304" pitchFamily="18" charset="0"/>
                <a:ea typeface="Times New Roman" panose="02020603050405020304" pitchFamily="18" charset="0"/>
                <a:cs typeface="B Nazanin" panose="00000400000000000000" pitchFamily="2" charset="-78"/>
              </a:rPr>
              <a:t>عنوان </a:t>
            </a:r>
            <a:r>
              <a:rPr lang="fa-IR" sz="3600" b="1" dirty="0">
                <a:solidFill>
                  <a:srgbClr val="FF0000"/>
                </a:solidFill>
                <a:latin typeface="Times New Roman" panose="02020603050405020304" pitchFamily="18" charset="0"/>
                <a:ea typeface="Times New Roman" panose="02020603050405020304" pitchFamily="18" charset="0"/>
                <a:cs typeface="B Nazanin" panose="00000400000000000000" pitchFamily="2" charset="-78"/>
              </a:rPr>
              <a:t>آزمودني ترجيحي استفاده شود</a:t>
            </a:r>
            <a:r>
              <a:rPr lang="fa-IR" sz="3600" b="1" dirty="0">
                <a:latin typeface="Times New Roman" panose="02020603050405020304" pitchFamily="18" charset="0"/>
                <a:ea typeface="Times New Roman" panose="02020603050405020304" pitchFamily="18" charset="0"/>
                <a:cs typeface="B Nazanin" panose="00000400000000000000" pitchFamily="2" charset="-78"/>
              </a:rPr>
              <a:t>. </a:t>
            </a:r>
            <a:endParaRPr lang="fa-IR" sz="3600" b="1" dirty="0" smtClean="0">
              <a:latin typeface="Times New Roman" panose="02020603050405020304" pitchFamily="18" charset="0"/>
              <a:ea typeface="Times New Roman" panose="02020603050405020304" pitchFamily="18" charset="0"/>
              <a:cs typeface="B Nazanin" panose="00000400000000000000" pitchFamily="2" charset="-78"/>
            </a:endParaRPr>
          </a:p>
          <a:p>
            <a:pPr lvl="0" algn="just" rtl="1">
              <a:lnSpc>
                <a:spcPct val="120000"/>
              </a:lnSpc>
              <a:spcBef>
                <a:spcPts val="1000"/>
              </a:spcBef>
              <a:spcAft>
                <a:spcPts val="0"/>
              </a:spcAft>
              <a:tabLst>
                <a:tab pos="241300" algn="l"/>
              </a:tabLst>
            </a:pPr>
            <a:r>
              <a:rPr lang="fa-IR" sz="3600" dirty="0" smtClean="0">
                <a:latin typeface="Times New Roman" panose="02020603050405020304" pitchFamily="18" charset="0"/>
                <a:ea typeface="Times New Roman" panose="02020603050405020304" pitchFamily="18" charset="0"/>
                <a:cs typeface="B Nazanin" panose="00000400000000000000" pitchFamily="2" charset="-78"/>
              </a:rPr>
              <a:t>پژوهش </a:t>
            </a:r>
            <a:r>
              <a:rPr lang="fa-IR" sz="3600" dirty="0">
                <a:latin typeface="Times New Roman" panose="02020603050405020304" pitchFamily="18" charset="0"/>
                <a:ea typeface="Times New Roman" panose="02020603050405020304" pitchFamily="18" charset="0"/>
                <a:cs typeface="B Nazanin" panose="00000400000000000000" pitchFamily="2" charset="-78"/>
              </a:rPr>
              <a:t>پزشکي با استفاده از گروه</a:t>
            </a:r>
            <a:r>
              <a:rPr lang="en-US" sz="3600" dirty="0">
                <a:latin typeface="Times New Roman" panose="02020603050405020304" pitchFamily="18" charset="0"/>
                <a:ea typeface="Times New Roman" panose="02020603050405020304" pitchFamily="18" charset="0"/>
                <a:cs typeface="B Nazanin" panose="00000400000000000000" pitchFamily="2" charset="-78"/>
              </a:rPr>
              <a:t>‌</a:t>
            </a:r>
            <a:r>
              <a:rPr lang="fa-IR" sz="3600" dirty="0">
                <a:latin typeface="Times New Roman" panose="02020603050405020304" pitchFamily="18" charset="0"/>
                <a:ea typeface="Times New Roman" panose="02020603050405020304" pitchFamily="18" charset="0"/>
                <a:cs typeface="B Nazanin" panose="00000400000000000000" pitchFamily="2" charset="-78"/>
              </a:rPr>
              <a:t>ها يا جوامع آسيب</a:t>
            </a:r>
            <a:r>
              <a:rPr lang="en-US" sz="3600" dirty="0">
                <a:latin typeface="Times New Roman" panose="02020603050405020304" pitchFamily="18" charset="0"/>
                <a:ea typeface="Times New Roman" panose="02020603050405020304" pitchFamily="18" charset="0"/>
                <a:cs typeface="B Nazanin" panose="00000400000000000000" pitchFamily="2" charset="-78"/>
              </a:rPr>
              <a:t>‌</a:t>
            </a:r>
            <a:r>
              <a:rPr lang="fa-IR" sz="3600" dirty="0">
                <a:latin typeface="Times New Roman" panose="02020603050405020304" pitchFamily="18" charset="0"/>
                <a:ea typeface="Times New Roman" panose="02020603050405020304" pitchFamily="18" charset="0"/>
                <a:cs typeface="B Nazanin" panose="00000400000000000000" pitchFamily="2" charset="-78"/>
              </a:rPr>
              <a:t>پذير تنها در صورتي موجه است که با هدف پاسخگويي به نيازهاي سلامت و اولويت</a:t>
            </a:r>
            <a:r>
              <a:rPr lang="en-US" sz="3600" dirty="0">
                <a:latin typeface="Times New Roman" panose="02020603050405020304" pitchFamily="18" charset="0"/>
                <a:ea typeface="Times New Roman" panose="02020603050405020304" pitchFamily="18" charset="0"/>
                <a:cs typeface="B Nazanin" panose="00000400000000000000" pitchFamily="2" charset="-78"/>
              </a:rPr>
              <a:t>‌</a:t>
            </a:r>
            <a:r>
              <a:rPr lang="fa-IR" sz="3600" dirty="0">
                <a:latin typeface="Times New Roman" panose="02020603050405020304" pitchFamily="18" charset="0"/>
                <a:ea typeface="Times New Roman" panose="02020603050405020304" pitchFamily="18" charset="0"/>
                <a:cs typeface="B Nazanin" panose="00000400000000000000" pitchFamily="2" charset="-78"/>
              </a:rPr>
              <a:t>هاي همان گروه يا جامعه طراحي و اجرا شود و احتمال معقولي وجود داشته باشد که همان گروه يا جامعه از نتايج آن پژوهش سود خواهد برد. </a:t>
            </a:r>
            <a:endParaRPr lang="en-US" sz="3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605214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3199" y="574169"/>
            <a:ext cx="9601196" cy="1303867"/>
          </a:xfrm>
        </p:spPr>
        <p:txBody>
          <a:bodyPr/>
          <a:lstStyle/>
          <a:p>
            <a:pPr algn="ctr"/>
            <a:r>
              <a:rPr lang="fa-IR" dirty="0" smtClean="0">
                <a:solidFill>
                  <a:srgbClr val="FF0000"/>
                </a:solidFill>
              </a:rPr>
              <a:t>پژوهش در نوزادان و کودکان</a:t>
            </a:r>
            <a:endParaRPr lang="en-US" dirty="0">
              <a:solidFill>
                <a:srgbClr val="FF0000"/>
              </a:solidFill>
            </a:endParaRPr>
          </a:p>
        </p:txBody>
      </p:sp>
      <p:sp>
        <p:nvSpPr>
          <p:cNvPr id="3" name="Content Placeholder 2"/>
          <p:cNvSpPr>
            <a:spLocks noGrp="1"/>
          </p:cNvSpPr>
          <p:nvPr>
            <p:ph idx="1"/>
          </p:nvPr>
        </p:nvSpPr>
        <p:spPr>
          <a:xfrm>
            <a:off x="140677" y="2413807"/>
            <a:ext cx="11240086" cy="3880773"/>
          </a:xfrm>
        </p:spPr>
        <p:txBody>
          <a:bodyPr>
            <a:noAutofit/>
          </a:bodyPr>
          <a:lstStyle/>
          <a:p>
            <a:pPr algn="r" rtl="1"/>
            <a:r>
              <a:rPr lang="fa-IR" sz="2800" dirty="0" smtClean="0">
                <a:cs typeface="B Lotus" panose="00000400000000000000" pitchFamily="2" charset="-78"/>
              </a:rPr>
              <a:t>با حداقل نمونه از نظر آماری</a:t>
            </a:r>
          </a:p>
          <a:p>
            <a:pPr algn="r" rtl="1"/>
            <a:r>
              <a:rPr lang="fa-IR" sz="2800" dirty="0" smtClean="0">
                <a:cs typeface="B Lotus" panose="00000400000000000000" pitchFamily="2" charset="-78"/>
              </a:rPr>
              <a:t>تنها زمانی که پژوهش در بزرگسالان پاسخگوی سوالات نباشد.</a:t>
            </a:r>
          </a:p>
          <a:p>
            <a:pPr algn="r" rtl="1"/>
            <a:r>
              <a:rPr lang="fa-IR" sz="2800" dirty="0" smtClean="0">
                <a:cs typeface="B Lotus" panose="00000400000000000000" pitchFamily="2" charset="-78"/>
              </a:rPr>
              <a:t>توجیه کافی برای انجام پژوهش روی کودکان باشد.</a:t>
            </a:r>
          </a:p>
          <a:p>
            <a:pPr algn="r" rtl="1"/>
            <a:r>
              <a:rPr lang="fa-IR" sz="2800" dirty="0" smtClean="0">
                <a:cs typeface="B Lotus" panose="00000400000000000000" pitchFamily="2" charset="-78"/>
              </a:rPr>
              <a:t>وجود مطالعات کافی مبنی بر بی خطر بودن دارو در حیوانات بعد بزرگسالان و بعد در کودکان</a:t>
            </a:r>
          </a:p>
          <a:p>
            <a:pPr algn="r" rtl="1"/>
            <a:r>
              <a:rPr lang="fa-IR" sz="2800" dirty="0" smtClean="0">
                <a:cs typeface="B Lotus" panose="00000400000000000000" pitchFamily="2" charset="-78"/>
              </a:rPr>
              <a:t>اخذ رضایت از قیم قانونی</a:t>
            </a:r>
          </a:p>
          <a:p>
            <a:pPr algn="r" rtl="1"/>
            <a:r>
              <a:rPr lang="fa-IR" sz="2800" dirty="0" smtClean="0">
                <a:cs typeface="B Lotus" panose="00000400000000000000" pitchFamily="2" charset="-78"/>
              </a:rPr>
              <a:t>اگر کودک قادر به دادن رضایت است از او هم رضایت گرفته شود.</a:t>
            </a:r>
          </a:p>
          <a:p>
            <a:pPr algn="r" rtl="1"/>
            <a:r>
              <a:rPr lang="fa-IR" sz="2800" dirty="0" smtClean="0">
                <a:cs typeface="B Lotus" panose="00000400000000000000" pitchFamily="2" charset="-78"/>
              </a:rPr>
              <a:t>انگیزه مالی برای والدین ایجاد نشود.</a:t>
            </a:r>
            <a:endParaRPr lang="en-US" sz="2800" dirty="0">
              <a:cs typeface="B Lotus" panose="00000400000000000000" pitchFamily="2" charset="-78"/>
            </a:endParaRPr>
          </a:p>
        </p:txBody>
      </p:sp>
    </p:spTree>
    <p:extLst>
      <p:ext uri="{BB962C8B-B14F-4D97-AF65-F5344CB8AC3E}">
        <p14:creationId xmlns:p14="http://schemas.microsoft.com/office/powerpoint/2010/main" val="661947025"/>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Lotus" panose="00000400000000000000" pitchFamily="2" charset="-78"/>
              </a:rPr>
              <a:t>زنان باردار و جنین</a:t>
            </a:r>
            <a:endParaRPr lang="en-US" sz="4400" b="1" dirty="0">
              <a:solidFill>
                <a:srgbClr val="FF0000"/>
              </a:solidFill>
              <a:cs typeface="B Lotus" panose="00000400000000000000" pitchFamily="2" charset="-78"/>
            </a:endParaRPr>
          </a:p>
        </p:txBody>
      </p:sp>
      <p:sp>
        <p:nvSpPr>
          <p:cNvPr id="3" name="Content Placeholder 2"/>
          <p:cNvSpPr>
            <a:spLocks noGrp="1"/>
          </p:cNvSpPr>
          <p:nvPr>
            <p:ph idx="1"/>
          </p:nvPr>
        </p:nvSpPr>
        <p:spPr/>
        <p:txBody>
          <a:bodyPr>
            <a:normAutofit/>
          </a:bodyPr>
          <a:lstStyle/>
          <a:p>
            <a:pPr algn="r" rtl="1"/>
            <a:r>
              <a:rPr lang="fa-IR" sz="3200" dirty="0" smtClean="0">
                <a:cs typeface="B Lotus" panose="00000400000000000000" pitchFamily="2" charset="-78"/>
              </a:rPr>
              <a:t>حتماً پژوهش پیش بالینی در حیوانات باردار و بالینی در زنان غیر باردار انجام شده باشد.</a:t>
            </a:r>
          </a:p>
          <a:p>
            <a:pPr algn="r" rtl="1"/>
            <a:r>
              <a:rPr lang="fa-IR" sz="3200" dirty="0" smtClean="0">
                <a:cs typeface="B Lotus" panose="00000400000000000000" pitchFamily="2" charset="-78"/>
              </a:rPr>
              <a:t> اطلاعات لازم برای ارزیابی خطرهای احتمالی در زنان باردار و جنین فراهم شده باشد.</a:t>
            </a:r>
          </a:p>
          <a:p>
            <a:pPr algn="r" rtl="1"/>
            <a:r>
              <a:rPr lang="fa-IR" sz="3200" dirty="0" smtClean="0">
                <a:cs typeface="B Lotus" panose="00000400000000000000" pitchFamily="2" charset="-78"/>
              </a:rPr>
              <a:t> پایش عوارض کوتاه مدت و دراز مدت</a:t>
            </a:r>
          </a:p>
          <a:p>
            <a:pPr algn="r" rtl="1"/>
            <a:r>
              <a:rPr lang="fa-IR" sz="3200" dirty="0" smtClean="0">
                <a:cs typeface="B Lotus" panose="00000400000000000000" pitchFamily="2" charset="-78"/>
              </a:rPr>
              <a:t> در مورد جنین رضایت از هر دو والد</a:t>
            </a:r>
            <a:endParaRPr lang="en-US" sz="3200" dirty="0">
              <a:cs typeface="B Lotus" panose="00000400000000000000" pitchFamily="2" charset="-78"/>
            </a:endParaRPr>
          </a:p>
        </p:txBody>
      </p:sp>
    </p:spTree>
    <p:extLst>
      <p:ext uri="{BB962C8B-B14F-4D97-AF65-F5344CB8AC3E}">
        <p14:creationId xmlns:p14="http://schemas.microsoft.com/office/powerpoint/2010/main" val="3158327303"/>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Lotus" panose="00000400000000000000" pitchFamily="2" charset="-78"/>
              </a:rPr>
              <a:t>ناتوانان ذهنی</a:t>
            </a:r>
            <a:endParaRPr lang="en-US" sz="4400" b="1" dirty="0">
              <a:solidFill>
                <a:srgbClr val="FF0000"/>
              </a:solidFill>
              <a:cs typeface="B Lotus" panose="00000400000000000000" pitchFamily="2" charset="-78"/>
            </a:endParaRPr>
          </a:p>
        </p:txBody>
      </p:sp>
      <p:sp>
        <p:nvSpPr>
          <p:cNvPr id="3" name="Content Placeholder 2"/>
          <p:cNvSpPr>
            <a:spLocks noGrp="1"/>
          </p:cNvSpPr>
          <p:nvPr>
            <p:ph idx="1"/>
          </p:nvPr>
        </p:nvSpPr>
        <p:spPr/>
        <p:txBody>
          <a:bodyPr>
            <a:noAutofit/>
          </a:bodyPr>
          <a:lstStyle/>
          <a:p>
            <a:pPr algn="r" rtl="1"/>
            <a:r>
              <a:rPr lang="fa-IR" sz="3200" dirty="0" smtClean="0">
                <a:cs typeface="B Lotus" panose="00000400000000000000" pitchFamily="2" charset="-78"/>
              </a:rPr>
              <a:t>باید ظرفیت تصمیم گیری بررسی شود.</a:t>
            </a:r>
          </a:p>
          <a:p>
            <a:pPr algn="r" rtl="1"/>
            <a:r>
              <a:rPr lang="fa-IR" sz="3200" dirty="0" smtClean="0">
                <a:cs typeface="B Lotus" panose="00000400000000000000" pitchFamily="2" charset="-78"/>
              </a:rPr>
              <a:t>اخذ رضایت از سرپرست قانونی و خود فرد متناسب با ظرفیت</a:t>
            </a:r>
          </a:p>
          <a:p>
            <a:pPr algn="r" rtl="1"/>
            <a:r>
              <a:rPr lang="fa-IR" sz="3200" dirty="0" smtClean="0">
                <a:cs typeface="B Lotus" panose="00000400000000000000" pitchFamily="2" charset="-78"/>
              </a:rPr>
              <a:t>کسانی که سرپرست قانونی ندارند نباید در پژوهش شرکت داده شوند؛</a:t>
            </a:r>
          </a:p>
          <a:p>
            <a:pPr algn="r" rtl="1"/>
            <a:r>
              <a:rPr lang="fa-IR" sz="3200" dirty="0" smtClean="0">
                <a:cs typeface="B Lotus" panose="00000400000000000000" pitchFamily="2" charset="-78"/>
              </a:rPr>
              <a:t>مگر این که از نظر درمانی مفید یا ضروری باشد (مجوز کمیته اخلاق ضروری است).</a:t>
            </a:r>
          </a:p>
          <a:p>
            <a:pPr algn="r" rtl="1"/>
            <a:r>
              <a:rPr lang="fa-IR" sz="3200" dirty="0" smtClean="0">
                <a:cs typeface="B Lotus" panose="00000400000000000000" pitchFamily="2" charset="-78"/>
              </a:rPr>
              <a:t> </a:t>
            </a:r>
            <a:endParaRPr lang="en-US" sz="3200" dirty="0">
              <a:cs typeface="B Lotus" panose="00000400000000000000" pitchFamily="2" charset="-78"/>
            </a:endParaRPr>
          </a:p>
        </p:txBody>
      </p:sp>
    </p:spTree>
    <p:extLst>
      <p:ext uri="{BB962C8B-B14F-4D97-AF65-F5344CB8AC3E}">
        <p14:creationId xmlns:p14="http://schemas.microsoft.com/office/powerpoint/2010/main" val="3270125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905000" y="304800"/>
            <a:ext cx="6477000" cy="990600"/>
          </a:xfrm>
        </p:spPr>
        <p:txBody>
          <a:bodyPr/>
          <a:lstStyle/>
          <a:p>
            <a:pPr algn="r"/>
            <a:r>
              <a:rPr lang="ar-SA" sz="2400" b="1" dirty="0">
                <a:solidFill>
                  <a:srgbClr val="FF0000"/>
                </a:solidFill>
                <a:cs typeface="B Titr" pitchFamily="2" charset="-78"/>
              </a:rPr>
              <a:t>در مرحله انتخاب موضوع تحقيق و بيان مسئله</a:t>
            </a:r>
            <a:br>
              <a:rPr lang="ar-SA" sz="2400" b="1" dirty="0">
                <a:solidFill>
                  <a:srgbClr val="FF0000"/>
                </a:solidFill>
                <a:cs typeface="B Titr" pitchFamily="2" charset="-78"/>
              </a:rPr>
            </a:br>
            <a:endParaRPr lang="en-US" sz="2400" dirty="0">
              <a:cs typeface="B Titr" pitchFamily="2" charset="-78"/>
            </a:endParaRPr>
          </a:p>
        </p:txBody>
      </p:sp>
      <p:sp>
        <p:nvSpPr>
          <p:cNvPr id="40963" name="Rectangle 3"/>
          <p:cNvSpPr>
            <a:spLocks noGrp="1" noChangeArrowheads="1"/>
          </p:cNvSpPr>
          <p:nvPr>
            <p:ph idx="1"/>
          </p:nvPr>
        </p:nvSpPr>
        <p:spPr>
          <a:xfrm>
            <a:off x="1524000" y="2005084"/>
            <a:ext cx="7772400" cy="4876800"/>
          </a:xfrm>
        </p:spPr>
        <p:txBody>
          <a:bodyPr>
            <a:normAutofit/>
          </a:bodyPr>
          <a:lstStyle/>
          <a:p>
            <a:pPr lvl="1" algn="r" rtl="1">
              <a:lnSpc>
                <a:spcPct val="90000"/>
              </a:lnSpc>
            </a:pPr>
            <a:r>
              <a:rPr lang="ar-SA" sz="2400" b="1" dirty="0">
                <a:solidFill>
                  <a:schemeClr val="tx1"/>
                </a:solidFill>
                <a:cs typeface="B Titr" pitchFamily="2" charset="-78"/>
              </a:rPr>
              <a:t>توجه به </a:t>
            </a:r>
            <a:r>
              <a:rPr lang="ar-SA" sz="2400" b="1" dirty="0" smtClean="0">
                <a:solidFill>
                  <a:schemeClr val="tx1"/>
                </a:solidFill>
                <a:cs typeface="B Titr" pitchFamily="2" charset="-78"/>
              </a:rPr>
              <a:t>اولويت</a:t>
            </a:r>
            <a:r>
              <a:rPr lang="fa-IR" sz="2400" b="1" dirty="0" smtClean="0">
                <a:solidFill>
                  <a:schemeClr val="tx1"/>
                </a:solidFill>
                <a:cs typeface="B Titr" pitchFamily="2" charset="-78"/>
              </a:rPr>
              <a:t> </a:t>
            </a:r>
            <a:r>
              <a:rPr lang="ar-SA" sz="2400" b="1" dirty="0" smtClean="0">
                <a:solidFill>
                  <a:schemeClr val="tx1"/>
                </a:solidFill>
                <a:cs typeface="B Titr" pitchFamily="2" charset="-78"/>
              </a:rPr>
              <a:t>ها </a:t>
            </a:r>
            <a:r>
              <a:rPr lang="ar-SA" sz="2400" b="1" dirty="0">
                <a:solidFill>
                  <a:schemeClr val="tx1"/>
                </a:solidFill>
                <a:cs typeface="B Titr" pitchFamily="2" charset="-78"/>
              </a:rPr>
              <a:t>و نيازهاي اصلي در تحقيقات</a:t>
            </a:r>
          </a:p>
          <a:p>
            <a:pPr lvl="1" algn="r" rtl="1">
              <a:lnSpc>
                <a:spcPct val="90000"/>
              </a:lnSpc>
            </a:pPr>
            <a:r>
              <a:rPr lang="ar-SA" sz="2400" b="1" dirty="0">
                <a:cs typeface="B Titr" pitchFamily="2" charset="-78"/>
              </a:rPr>
              <a:t>پذيرش موضوع پژوهش توسط جمعيت مورد مطالعه</a:t>
            </a:r>
          </a:p>
          <a:p>
            <a:pPr lvl="1" algn="r" rtl="1">
              <a:lnSpc>
                <a:spcPct val="90000"/>
              </a:lnSpc>
            </a:pPr>
            <a:r>
              <a:rPr lang="ar-SA" sz="2400" b="1" dirty="0">
                <a:cs typeface="B Titr" pitchFamily="2" charset="-78"/>
              </a:rPr>
              <a:t> در نظر گرفتن باورها، رفتار و </a:t>
            </a:r>
            <a:r>
              <a:rPr lang="ar-SA" sz="2400" b="1" dirty="0" smtClean="0">
                <a:cs typeface="B Titr" pitchFamily="2" charset="-78"/>
              </a:rPr>
              <a:t>سنت</a:t>
            </a:r>
            <a:r>
              <a:rPr lang="fa-IR" sz="2400" b="1" dirty="0" smtClean="0">
                <a:cs typeface="B Titr" pitchFamily="2" charset="-78"/>
              </a:rPr>
              <a:t> </a:t>
            </a:r>
            <a:r>
              <a:rPr lang="ar-SA" sz="2400" b="1" dirty="0" smtClean="0">
                <a:cs typeface="B Titr" pitchFamily="2" charset="-78"/>
              </a:rPr>
              <a:t>هاي </a:t>
            </a:r>
            <a:r>
              <a:rPr lang="ar-SA" sz="2400" b="1" dirty="0">
                <a:cs typeface="B Titr" pitchFamily="2" charset="-78"/>
              </a:rPr>
              <a:t>جامعه</a:t>
            </a:r>
          </a:p>
          <a:p>
            <a:pPr lvl="1" algn="r" rtl="1">
              <a:lnSpc>
                <a:spcPct val="90000"/>
              </a:lnSpc>
            </a:pPr>
            <a:r>
              <a:rPr lang="ar-SA" sz="2400" b="1" dirty="0">
                <a:cs typeface="B Titr" pitchFamily="2" charset="-78"/>
              </a:rPr>
              <a:t> عدم استفاده از بيان موهن و زننده</a:t>
            </a:r>
          </a:p>
          <a:p>
            <a:pPr lvl="1" algn="r" rtl="1">
              <a:lnSpc>
                <a:spcPct val="90000"/>
              </a:lnSpc>
            </a:pPr>
            <a:r>
              <a:rPr lang="ar-SA" sz="2400" b="1" dirty="0">
                <a:cs typeface="B Titr" pitchFamily="2" charset="-78"/>
              </a:rPr>
              <a:t> ارائه درست داده‏هاي ديگران</a:t>
            </a:r>
          </a:p>
        </p:txBody>
      </p:sp>
    </p:spTree>
    <p:extLst>
      <p:ext uri="{BB962C8B-B14F-4D97-AF65-F5344CB8AC3E}">
        <p14:creationId xmlns:p14="http://schemas.microsoft.com/office/powerpoint/2010/main" val="56004974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609338"/>
            <a:ext cx="9601196" cy="1303867"/>
          </a:xfrm>
        </p:spPr>
        <p:txBody>
          <a:bodyPr>
            <a:normAutofit/>
          </a:bodyPr>
          <a:lstStyle/>
          <a:p>
            <a:pPr algn="ctr"/>
            <a:r>
              <a:rPr lang="fa-IR" sz="4000" b="1" dirty="0" smtClean="0">
                <a:solidFill>
                  <a:srgbClr val="FF0000"/>
                </a:solidFill>
                <a:cs typeface="B Lotus" panose="00000400000000000000" pitchFamily="2" charset="-78"/>
              </a:rPr>
              <a:t>زندانیان</a:t>
            </a:r>
            <a:endParaRPr lang="en-US" sz="4000" b="1" dirty="0">
              <a:solidFill>
                <a:srgbClr val="FF0000"/>
              </a:solidFill>
              <a:cs typeface="B Lotus" panose="00000400000000000000" pitchFamily="2" charset="-78"/>
            </a:endParaRPr>
          </a:p>
        </p:txBody>
      </p:sp>
      <p:sp>
        <p:nvSpPr>
          <p:cNvPr id="3" name="Content Placeholder 2"/>
          <p:cNvSpPr>
            <a:spLocks noGrp="1"/>
          </p:cNvSpPr>
          <p:nvPr>
            <p:ph idx="1"/>
          </p:nvPr>
        </p:nvSpPr>
        <p:spPr>
          <a:xfrm>
            <a:off x="744285" y="1913205"/>
            <a:ext cx="10703429" cy="4634593"/>
          </a:xfrm>
        </p:spPr>
        <p:txBody>
          <a:bodyPr>
            <a:normAutofit/>
          </a:bodyPr>
          <a:lstStyle/>
          <a:p>
            <a:pPr algn="r" rtl="1"/>
            <a:r>
              <a:rPr lang="fa-IR" sz="3200" dirty="0" smtClean="0">
                <a:cs typeface="B Lotus" panose="00000400000000000000" pitchFamily="2" charset="-78"/>
              </a:rPr>
              <a:t>مطالعات غیر درمانی که می توان در سایر افراد انجام داد نباید در زندانیان انجام گیرد.</a:t>
            </a:r>
          </a:p>
          <a:p>
            <a:pPr algn="r" rtl="1"/>
            <a:r>
              <a:rPr lang="fa-IR" sz="3200" dirty="0" smtClean="0">
                <a:cs typeface="B Lotus" panose="00000400000000000000" pitchFamily="2" charset="-78"/>
              </a:rPr>
              <a:t>فقط تحقیقات درمانی که نفع مستقیم دارد.</a:t>
            </a:r>
          </a:p>
          <a:p>
            <a:pPr algn="r" rtl="1"/>
            <a:r>
              <a:rPr lang="fa-IR" sz="3200" dirty="0" smtClean="0">
                <a:cs typeface="B Lotus" panose="00000400000000000000" pitchFamily="2" charset="-78"/>
              </a:rPr>
              <a:t>یا تحقیقاتی که در ارتباط با وضعیت خاص آن ها باشد.</a:t>
            </a:r>
          </a:p>
          <a:p>
            <a:pPr algn="r" rtl="1"/>
            <a:r>
              <a:rPr lang="fa-IR" sz="3200" dirty="0" smtClean="0">
                <a:cs typeface="B Lotus" panose="00000400000000000000" pitchFamily="2" charset="-78"/>
              </a:rPr>
              <a:t>اخذ رضایت آگاهانه</a:t>
            </a:r>
          </a:p>
          <a:p>
            <a:pPr algn="r" rtl="1"/>
            <a:r>
              <a:rPr lang="fa-IR" sz="3200" dirty="0" smtClean="0">
                <a:cs typeface="B Lotus" panose="00000400000000000000" pitchFamily="2" charset="-78"/>
              </a:rPr>
              <a:t>نباید از مرخصی یا تخفیف برای پاداش شرکت در مطالعه استفاده شود.</a:t>
            </a:r>
          </a:p>
          <a:p>
            <a:pPr algn="r" rtl="1"/>
            <a:r>
              <a:rPr lang="fa-IR" sz="3200" dirty="0" smtClean="0">
                <a:cs typeface="B Lotus" panose="00000400000000000000" pitchFamily="2" charset="-78"/>
              </a:rPr>
              <a:t>از مداخله مسوولان زندان جلوگیری شود.</a:t>
            </a:r>
            <a:endParaRPr lang="en-US" sz="3200" dirty="0">
              <a:cs typeface="B Lotus" panose="00000400000000000000" pitchFamily="2" charset="-78"/>
            </a:endParaRPr>
          </a:p>
        </p:txBody>
      </p:sp>
    </p:spTree>
    <p:extLst>
      <p:ext uri="{BB962C8B-B14F-4D97-AF65-F5344CB8AC3E}">
        <p14:creationId xmlns:p14="http://schemas.microsoft.com/office/powerpoint/2010/main" val="551525561"/>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3200" b="1" dirty="0" smtClean="0">
                <a:solidFill>
                  <a:srgbClr val="FF0000"/>
                </a:solidFill>
                <a:cs typeface="B Mitra" panose="00000400000000000000" pitchFamily="2" charset="-78"/>
              </a:rPr>
              <a:t>فرد جایگزین</a:t>
            </a:r>
            <a:endParaRPr lang="en-US" sz="32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1514901" y="2106304"/>
            <a:ext cx="10054087" cy="3777622"/>
          </a:xfrm>
        </p:spPr>
        <p:txBody>
          <a:bodyPr>
            <a:normAutofit/>
          </a:bodyPr>
          <a:lstStyle/>
          <a:p>
            <a:pPr marL="0" lvl="0" indent="0" algn="r" rtl="1">
              <a:buNone/>
            </a:pPr>
            <a:r>
              <a:rPr lang="fa-IR" sz="3200" b="1" dirty="0" smtClean="0">
                <a:cs typeface="B Mitra" panose="00000400000000000000" pitchFamily="2" charset="-78"/>
              </a:rPr>
              <a:t>23. در </a:t>
            </a:r>
            <a:r>
              <a:rPr lang="fa-IR" sz="3200" b="1" dirty="0">
                <a:cs typeface="B Mitra" panose="00000400000000000000" pitchFamily="2" charset="-78"/>
              </a:rPr>
              <a:t>پژوهش بر روي گروه</a:t>
            </a:r>
            <a:r>
              <a:rPr lang="en-US" sz="3200" b="1" dirty="0">
                <a:cs typeface="B Mitra" panose="00000400000000000000" pitchFamily="2" charset="-78"/>
              </a:rPr>
              <a:t>‌</a:t>
            </a:r>
            <a:r>
              <a:rPr lang="fa-IR" sz="3200" b="1" dirty="0">
                <a:cs typeface="B Mitra" panose="00000400000000000000" pitchFamily="2" charset="-78"/>
              </a:rPr>
              <a:t>هاي آسيب</a:t>
            </a:r>
            <a:r>
              <a:rPr lang="en-US" sz="3200" b="1" dirty="0">
                <a:cs typeface="B Mitra" panose="00000400000000000000" pitchFamily="2" charset="-78"/>
              </a:rPr>
              <a:t>‌</a:t>
            </a:r>
            <a:r>
              <a:rPr lang="fa-IR" sz="3200" b="1" dirty="0">
                <a:cs typeface="B Mitra" panose="00000400000000000000" pitchFamily="2" charset="-78"/>
              </a:rPr>
              <a:t>پذير، وظيفه</a:t>
            </a:r>
            <a:r>
              <a:rPr lang="en-US" sz="3200" b="1" dirty="0">
                <a:cs typeface="B Mitra" panose="00000400000000000000" pitchFamily="2" charset="-78"/>
              </a:rPr>
              <a:t>‌</a:t>
            </a:r>
            <a:r>
              <a:rPr lang="fa-IR" sz="3200" b="1" dirty="0">
                <a:cs typeface="B Mitra" panose="00000400000000000000" pitchFamily="2" charset="-78"/>
              </a:rPr>
              <a:t>ي اخذ رضايت آگاهانه مرتفع نمي</a:t>
            </a:r>
            <a:r>
              <a:rPr lang="en-US" sz="3200" b="1" dirty="0">
                <a:cs typeface="B Mitra" panose="00000400000000000000" pitchFamily="2" charset="-78"/>
              </a:rPr>
              <a:t>‌</a:t>
            </a:r>
            <a:r>
              <a:rPr lang="fa-IR" sz="3200" b="1" dirty="0">
                <a:cs typeface="B Mitra" panose="00000400000000000000" pitchFamily="2" charset="-78"/>
              </a:rPr>
              <a:t>شود. </a:t>
            </a:r>
            <a:endParaRPr lang="fa-IR" sz="3200" b="1" dirty="0" smtClean="0">
              <a:cs typeface="B Mitra" panose="00000400000000000000" pitchFamily="2" charset="-78"/>
            </a:endParaRPr>
          </a:p>
          <a:p>
            <a:pPr lvl="0" algn="r" rtl="1"/>
            <a:r>
              <a:rPr lang="fa-IR" sz="3200" dirty="0" smtClean="0">
                <a:cs typeface="B Mitra" panose="00000400000000000000" pitchFamily="2" charset="-78"/>
              </a:rPr>
              <a:t>در </a:t>
            </a:r>
            <a:r>
              <a:rPr lang="fa-IR" sz="3200" dirty="0">
                <a:cs typeface="B Mitra" panose="00000400000000000000" pitchFamily="2" charset="-78"/>
              </a:rPr>
              <a:t>مورد افرادي که </a:t>
            </a:r>
            <a:r>
              <a:rPr lang="fa-IR" sz="3200" b="1" dirty="0">
                <a:solidFill>
                  <a:srgbClr val="FF0000"/>
                </a:solidFill>
                <a:cs typeface="B Mitra" panose="00000400000000000000" pitchFamily="2" charset="-78"/>
              </a:rPr>
              <a:t>سرپرست قانوني </a:t>
            </a:r>
            <a:r>
              <a:rPr lang="fa-IR" sz="3200" dirty="0">
                <a:cs typeface="B Mitra" panose="00000400000000000000" pitchFamily="2" charset="-78"/>
              </a:rPr>
              <a:t>دارند، پژوهشگر موظف است که علاوه بر اخذ رضايت آگاهانه از سرپرست قانوني، متناسب با ظرفيت خود فرد، از وي رضايت آگاهانه اخذ کند. </a:t>
            </a:r>
            <a:endParaRPr lang="fa-IR" sz="3200" dirty="0" smtClean="0">
              <a:cs typeface="B Mitra" panose="00000400000000000000" pitchFamily="2" charset="-78"/>
            </a:endParaRPr>
          </a:p>
          <a:p>
            <a:pPr lvl="0" algn="r" rtl="1"/>
            <a:r>
              <a:rPr lang="ar-SA" sz="3200" dirty="0" smtClean="0">
                <a:cs typeface="B Mitra" panose="00000400000000000000" pitchFamily="2" charset="-78"/>
              </a:rPr>
              <a:t>در </a:t>
            </a:r>
            <a:r>
              <a:rPr lang="ar-SA" sz="3200" dirty="0">
                <a:cs typeface="B Mitra" panose="00000400000000000000" pitchFamily="2" charset="-78"/>
              </a:rPr>
              <a:t>هر حال، بايد به امتناع اين افراد از شرکت در پژوهش احترام گذاشته شود. </a:t>
            </a:r>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2560739638"/>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b="1" dirty="0">
              <a:cs typeface="B Lotus" panose="00000400000000000000" pitchFamily="2" charset="-78"/>
            </a:endParaRPr>
          </a:p>
        </p:txBody>
      </p:sp>
      <p:sp>
        <p:nvSpPr>
          <p:cNvPr id="3" name="Content Placeholder 2"/>
          <p:cNvSpPr>
            <a:spLocks noGrp="1"/>
          </p:cNvSpPr>
          <p:nvPr>
            <p:ph idx="1"/>
          </p:nvPr>
        </p:nvSpPr>
        <p:spPr/>
        <p:txBody>
          <a:bodyPr>
            <a:normAutofit fontScale="92500"/>
          </a:bodyPr>
          <a:lstStyle/>
          <a:p>
            <a:pPr algn="r" rtl="1"/>
            <a:r>
              <a:rPr lang="fa-IR" sz="3600" dirty="0" smtClean="0">
                <a:cs typeface="B Compset" panose="00000400000000000000" pitchFamily="2" charset="-78"/>
              </a:rPr>
              <a:t>رضایت قیم مشروعیت انجام مطالعه را تضمین نمی کند. پژوهشگر مسوول طراحی و اجرا بی خطر بودن مطالعه است.</a:t>
            </a:r>
          </a:p>
          <a:p>
            <a:pPr algn="r" rtl="1"/>
            <a:r>
              <a:rPr lang="fa-IR" sz="3600" dirty="0" smtClean="0">
                <a:cs typeface="B Compset" panose="00000400000000000000" pitchFamily="2" charset="-78"/>
              </a:rPr>
              <a:t>در مطالعات غیر درمانی زمانی می توان از قیم رضایت گرفت که</a:t>
            </a:r>
          </a:p>
          <a:p>
            <a:pPr marL="0" indent="0" algn="r" rtl="1">
              <a:buNone/>
            </a:pPr>
            <a:r>
              <a:rPr lang="fa-IR" sz="3600" dirty="0" smtClean="0">
                <a:cs typeface="B Compset" panose="00000400000000000000" pitchFamily="2" charset="-78"/>
              </a:rPr>
              <a:t>خطرات جزیی باشد.</a:t>
            </a:r>
          </a:p>
          <a:p>
            <a:pPr algn="r" rtl="1"/>
            <a:r>
              <a:rPr lang="fa-IR" sz="3600" dirty="0" smtClean="0">
                <a:cs typeface="B Compset" panose="00000400000000000000" pitchFamily="2" charset="-78"/>
              </a:rPr>
              <a:t>پیامد منفی برای سلامت فرد نداشته باشد.</a:t>
            </a:r>
          </a:p>
          <a:p>
            <a:pPr algn="r" rtl="1"/>
            <a:r>
              <a:rPr lang="fa-IR" sz="3600" dirty="0" smtClean="0">
                <a:cs typeface="B Compset" panose="00000400000000000000" pitchFamily="2" charset="-78"/>
              </a:rPr>
              <a:t>کمیته اخلاق اخذ رضایت از قیم را کافی بداند.</a:t>
            </a:r>
          </a:p>
          <a:p>
            <a:pPr algn="r" rtl="1"/>
            <a:endParaRPr lang="en-US" sz="3600" dirty="0">
              <a:cs typeface="B Compset" panose="00000400000000000000" pitchFamily="2" charset="-78"/>
            </a:endParaRPr>
          </a:p>
        </p:txBody>
      </p:sp>
    </p:spTree>
    <p:extLst>
      <p:ext uri="{BB962C8B-B14F-4D97-AF65-F5344CB8AC3E}">
        <p14:creationId xmlns:p14="http://schemas.microsoft.com/office/powerpoint/2010/main" val="1128356495"/>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dirty="0" smtClean="0">
                <a:solidFill>
                  <a:srgbClr val="FF0000"/>
                </a:solidFill>
                <a:cs typeface="B Mitra" panose="00000400000000000000" pitchFamily="2" charset="-78"/>
              </a:rPr>
              <a:t>رضایت مستمر</a:t>
            </a:r>
            <a:endParaRPr lang="en-US" sz="44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723331" y="2133600"/>
            <a:ext cx="10781281" cy="3777622"/>
          </a:xfrm>
        </p:spPr>
        <p:txBody>
          <a:bodyPr/>
          <a:lstStyle/>
          <a:p>
            <a:pPr marL="0" lvl="0" indent="0" algn="r" rtl="1">
              <a:buNone/>
            </a:pPr>
            <a:r>
              <a:rPr lang="fa-IR" sz="3200" dirty="0" smtClean="0">
                <a:cs typeface="B Mitra" panose="00000400000000000000" pitchFamily="2" charset="-78"/>
              </a:rPr>
              <a:t>24</a:t>
            </a:r>
            <a:r>
              <a:rPr lang="fa-IR" sz="3200" b="1" dirty="0" smtClean="0">
                <a:cs typeface="B Mitra" panose="00000400000000000000" pitchFamily="2" charset="-78"/>
              </a:rPr>
              <a:t>. </a:t>
            </a:r>
            <a:r>
              <a:rPr lang="ar-SA" sz="3200" b="1" dirty="0" smtClean="0">
                <a:cs typeface="B Mitra" panose="00000400000000000000" pitchFamily="2" charset="-78"/>
              </a:rPr>
              <a:t>اگر </a:t>
            </a:r>
            <a:r>
              <a:rPr lang="ar-SA" sz="3200" b="1" dirty="0">
                <a:cs typeface="B Mitra" panose="00000400000000000000" pitchFamily="2" charset="-78"/>
              </a:rPr>
              <a:t>در حين اجراي پژوهش، آزمودني داراي ظرفيت، ظرفيت خود را از دست بدهد يا آزمودني فاقد ظرفيت، واجد ظرفيت شود، بايد با توجه به تغيير حاصله، رضايت آگاهانه براي ادامه</a:t>
            </a:r>
            <a:r>
              <a:rPr lang="en-US" sz="3200" b="1" dirty="0">
                <a:cs typeface="B Mitra" panose="00000400000000000000" pitchFamily="2" charset="-78"/>
              </a:rPr>
              <a:t>‌</a:t>
            </a:r>
            <a:r>
              <a:rPr lang="ar-SA" sz="3200" b="1" dirty="0">
                <a:cs typeface="B Mitra" panose="00000400000000000000" pitchFamily="2" charset="-78"/>
              </a:rPr>
              <a:t>ي پژوهش از سرپرست قانوني يا خود فرد اخذ شود.  </a:t>
            </a:r>
            <a:endParaRPr lang="en-US" sz="3200" b="1" dirty="0">
              <a:cs typeface="B Mitra" panose="00000400000000000000" pitchFamily="2" charset="-78"/>
            </a:endParaRPr>
          </a:p>
          <a:p>
            <a:pPr marL="0" indent="0" algn="r" rtl="1">
              <a:buNone/>
            </a:pPr>
            <a:endParaRPr lang="en-US" sz="3200" dirty="0">
              <a:cs typeface="B Mitra" panose="00000400000000000000" pitchFamily="2" charset="-78"/>
            </a:endParaRPr>
          </a:p>
        </p:txBody>
      </p:sp>
    </p:spTree>
    <p:extLst>
      <p:ext uri="{BB962C8B-B14F-4D97-AF65-F5344CB8AC3E}">
        <p14:creationId xmlns:p14="http://schemas.microsoft.com/office/powerpoint/2010/main" val="2062629427"/>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4400" b="1" dirty="0" smtClean="0">
                <a:solidFill>
                  <a:srgbClr val="FF0000"/>
                </a:solidFill>
                <a:cs typeface="B Mitra" panose="00000400000000000000" pitchFamily="2" charset="-78"/>
              </a:rPr>
              <a:t>رازداری</a:t>
            </a:r>
            <a:r>
              <a:rPr lang="fa-IR" sz="4400" b="1" dirty="0" smtClean="0">
                <a:cs typeface="B Mitra" panose="00000400000000000000" pitchFamily="2" charset="-78"/>
              </a:rPr>
              <a:t> </a:t>
            </a:r>
            <a:br>
              <a:rPr lang="fa-IR" sz="4400" b="1" dirty="0" smtClean="0">
                <a:cs typeface="B Mitra" panose="00000400000000000000" pitchFamily="2" charset="-78"/>
              </a:rPr>
            </a:br>
            <a:endParaRPr lang="en-US" sz="4400" b="1" dirty="0">
              <a:cs typeface="B Mitra" panose="00000400000000000000" pitchFamily="2" charset="-78"/>
            </a:endParaRPr>
          </a:p>
        </p:txBody>
      </p:sp>
      <p:sp>
        <p:nvSpPr>
          <p:cNvPr id="3" name="Content Placeholder 2"/>
          <p:cNvSpPr>
            <a:spLocks noGrp="1"/>
          </p:cNvSpPr>
          <p:nvPr>
            <p:ph idx="1"/>
          </p:nvPr>
        </p:nvSpPr>
        <p:spPr>
          <a:xfrm>
            <a:off x="1446663" y="2133600"/>
            <a:ext cx="10057949" cy="3777622"/>
          </a:xfrm>
        </p:spPr>
        <p:txBody>
          <a:bodyPr>
            <a:normAutofit/>
          </a:bodyPr>
          <a:lstStyle/>
          <a:p>
            <a:pPr marL="0" lvl="0" indent="0" algn="r" rtl="1">
              <a:buNone/>
            </a:pPr>
            <a:r>
              <a:rPr lang="fa-IR" sz="3200" dirty="0" smtClean="0">
                <a:cs typeface="B Mitra" panose="00000400000000000000" pitchFamily="2" charset="-78"/>
              </a:rPr>
              <a:t>25</a:t>
            </a:r>
            <a:r>
              <a:rPr lang="fa-IR" sz="3200" b="1" dirty="0" smtClean="0">
                <a:cs typeface="B Mitra" panose="00000400000000000000" pitchFamily="2" charset="-78"/>
              </a:rPr>
              <a:t>. </a:t>
            </a:r>
            <a:r>
              <a:rPr lang="ar-SA" sz="3200" b="1" dirty="0" smtClean="0">
                <a:cs typeface="B Mitra" panose="00000400000000000000" pitchFamily="2" charset="-78"/>
              </a:rPr>
              <a:t>پژوهشگر </a:t>
            </a:r>
            <a:r>
              <a:rPr lang="ar-SA" sz="3200" b="1" dirty="0">
                <a:cs typeface="B Mitra" panose="00000400000000000000" pitchFamily="2" charset="-78"/>
              </a:rPr>
              <a:t>مسؤول رعايت اصل رازداري و حفظ اسرار آزمودني</a:t>
            </a:r>
            <a:r>
              <a:rPr lang="en-US" sz="3200" b="1" dirty="0">
                <a:cs typeface="B Mitra" panose="00000400000000000000" pitchFamily="2" charset="-78"/>
              </a:rPr>
              <a:t>‌</a:t>
            </a:r>
            <a:r>
              <a:rPr lang="ar-SA" sz="3200" b="1" dirty="0">
                <a:cs typeface="B Mitra" panose="00000400000000000000" pitchFamily="2" charset="-78"/>
              </a:rPr>
              <a:t>ها و اتخاذ تدابير مناسب براي جلوگيري از انتشار آن است. </a:t>
            </a:r>
            <a:endParaRPr lang="fa-IR" sz="3200" b="1" dirty="0" smtClean="0">
              <a:cs typeface="B Mitra" panose="00000400000000000000" pitchFamily="2" charset="-78"/>
            </a:endParaRPr>
          </a:p>
          <a:p>
            <a:pPr lvl="0" algn="r" rtl="1"/>
            <a:r>
              <a:rPr lang="ar-SA" sz="3200" dirty="0" smtClean="0">
                <a:cs typeface="B Mitra" panose="00000400000000000000" pitchFamily="2" charset="-78"/>
              </a:rPr>
              <a:t>هم</a:t>
            </a:r>
            <a:r>
              <a:rPr lang="en-US" sz="3200" dirty="0">
                <a:cs typeface="B Mitra" panose="00000400000000000000" pitchFamily="2" charset="-78"/>
              </a:rPr>
              <a:t>‌</a:t>
            </a:r>
            <a:r>
              <a:rPr lang="ar-SA" sz="3200" dirty="0">
                <a:cs typeface="B Mitra" panose="00000400000000000000" pitchFamily="2" charset="-78"/>
              </a:rPr>
              <a:t>چنين، پژوهشگر موظف است که از رعايت </a:t>
            </a:r>
            <a:r>
              <a:rPr lang="ar-SA" sz="3200" dirty="0">
                <a:solidFill>
                  <a:srgbClr val="FF0000"/>
                </a:solidFill>
                <a:cs typeface="B Mitra" panose="00000400000000000000" pitchFamily="2" charset="-78"/>
              </a:rPr>
              <a:t>حريم خصوصي </a:t>
            </a:r>
            <a:r>
              <a:rPr lang="ar-SA" sz="3200" dirty="0">
                <a:cs typeface="B Mitra" panose="00000400000000000000" pitchFamily="2" charset="-78"/>
              </a:rPr>
              <a:t>آزمودني</a:t>
            </a:r>
            <a:r>
              <a:rPr lang="en-US" sz="3200" dirty="0">
                <a:cs typeface="B Mitra" panose="00000400000000000000" pitchFamily="2" charset="-78"/>
              </a:rPr>
              <a:t>‌</a:t>
            </a:r>
            <a:r>
              <a:rPr lang="ar-SA" sz="3200" dirty="0">
                <a:cs typeface="B Mitra" panose="00000400000000000000" pitchFamily="2" charset="-78"/>
              </a:rPr>
              <a:t>ها در طول پژوهش اطمينان حاصل کند. </a:t>
            </a:r>
            <a:endParaRPr lang="fa-IR" sz="3200" dirty="0" smtClean="0">
              <a:cs typeface="B Mitra" panose="00000400000000000000" pitchFamily="2" charset="-78"/>
            </a:endParaRPr>
          </a:p>
          <a:p>
            <a:pPr lvl="0" algn="r" rtl="1"/>
            <a:r>
              <a:rPr lang="ar-SA" sz="3200" dirty="0" smtClean="0">
                <a:cs typeface="B Mitra" panose="00000400000000000000" pitchFamily="2" charset="-78"/>
              </a:rPr>
              <a:t>هرگونه </a:t>
            </a:r>
            <a:r>
              <a:rPr lang="ar-SA" sz="3200" dirty="0">
                <a:cs typeface="B Mitra" panose="00000400000000000000" pitchFamily="2" charset="-78"/>
              </a:rPr>
              <a:t>انتشار داده</a:t>
            </a:r>
            <a:r>
              <a:rPr lang="en-US" sz="3200" dirty="0">
                <a:cs typeface="B Mitra" panose="00000400000000000000" pitchFamily="2" charset="-78"/>
              </a:rPr>
              <a:t>‌</a:t>
            </a:r>
            <a:r>
              <a:rPr lang="ar-SA" sz="3200" dirty="0">
                <a:cs typeface="B Mitra" panose="00000400000000000000" pitchFamily="2" charset="-78"/>
              </a:rPr>
              <a:t>ها يا اطلاعات به</a:t>
            </a:r>
            <a:r>
              <a:rPr lang="en-US" sz="3200" dirty="0">
                <a:cs typeface="B Mitra" panose="00000400000000000000" pitchFamily="2" charset="-78"/>
              </a:rPr>
              <a:t>‌</a:t>
            </a:r>
            <a:r>
              <a:rPr lang="ar-SA" sz="3200" dirty="0">
                <a:cs typeface="B Mitra" panose="00000400000000000000" pitchFamily="2" charset="-78"/>
              </a:rPr>
              <a:t>دست آمده از بيماران بايد بر اساس رضايت آگاهانه انجام گيرد. </a:t>
            </a:r>
            <a:endParaRPr lang="fa-IR" sz="3200" dirty="0" smtClean="0">
              <a:cs typeface="B Mitra" panose="00000400000000000000" pitchFamily="2" charset="-78"/>
            </a:endParaRPr>
          </a:p>
          <a:p>
            <a:pPr lvl="0" algn="r" rtl="1"/>
            <a:endParaRPr lang="en-US" sz="3200" dirty="0">
              <a:cs typeface="B Mitra" panose="00000400000000000000" pitchFamily="2" charset="-78"/>
            </a:endParaRPr>
          </a:p>
          <a:p>
            <a:pPr algn="r" rtl="1"/>
            <a:endParaRPr lang="en-US" sz="3200" dirty="0">
              <a:cs typeface="B Mitra" panose="00000400000000000000" pitchFamily="2" charset="-78"/>
            </a:endParaRPr>
          </a:p>
        </p:txBody>
      </p:sp>
    </p:spTree>
    <p:extLst>
      <p:ext uri="{BB962C8B-B14F-4D97-AF65-F5344CB8AC3E}">
        <p14:creationId xmlns:p14="http://schemas.microsoft.com/office/powerpoint/2010/main" val="4004065649"/>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87715" y="262349"/>
            <a:ext cx="7047411" cy="707886"/>
          </a:xfrm>
          <a:prstGeom prst="rect">
            <a:avLst/>
          </a:prstGeom>
          <a:noFill/>
        </p:spPr>
        <p:txBody>
          <a:bodyPr wrap="square" rtlCol="0">
            <a:spAutoFit/>
          </a:bodyPr>
          <a:lstStyle/>
          <a:p>
            <a:pPr algn="ctr"/>
            <a:r>
              <a:rPr lang="fa-IR" sz="4000" dirty="0">
                <a:solidFill>
                  <a:srgbClr val="FF0000"/>
                </a:solidFill>
                <a:effectLst>
                  <a:outerShdw blurRad="38100" dist="38100" dir="2700000" algn="tl">
                    <a:srgbClr val="000000">
                      <a:alpha val="43137"/>
                    </a:srgbClr>
                  </a:outerShdw>
                </a:effectLst>
                <a:cs typeface="B Koodak" panose="00000700000000000000" pitchFamily="2" charset="-78"/>
              </a:rPr>
              <a:t>تفاوت حریم خصوصی با رازداری:</a:t>
            </a:r>
            <a:endParaRPr lang="en-US" sz="4000" dirty="0">
              <a:solidFill>
                <a:srgbClr val="FF0000"/>
              </a:solidFill>
              <a:effectLst>
                <a:outerShdw blurRad="38100" dist="38100" dir="2700000" algn="tl">
                  <a:srgbClr val="000000">
                    <a:alpha val="43137"/>
                  </a:srgbClr>
                </a:outerShdw>
              </a:effectLst>
              <a:cs typeface="B Koodak" panose="00000700000000000000" pitchFamily="2" charset="-78"/>
            </a:endParaRPr>
          </a:p>
        </p:txBody>
      </p:sp>
      <p:sp>
        <p:nvSpPr>
          <p:cNvPr id="8" name="TextBox 7"/>
          <p:cNvSpPr txBox="1"/>
          <p:nvPr/>
        </p:nvSpPr>
        <p:spPr>
          <a:xfrm>
            <a:off x="2026357" y="2513154"/>
            <a:ext cx="8461014" cy="523220"/>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حفظ حریم بیمار: </a:t>
            </a:r>
            <a:r>
              <a:rPr lang="en-US" sz="2800" dirty="0">
                <a:effectLst>
                  <a:outerShdw blurRad="38100" dist="38100" dir="2700000" algn="tl">
                    <a:srgbClr val="000000">
                      <a:alpha val="43137"/>
                    </a:srgbClr>
                  </a:outerShdw>
                </a:effectLst>
                <a:cs typeface="B Koodak" panose="00000700000000000000" pitchFamily="2" charset="-78"/>
              </a:rPr>
              <a:t>Privacy</a:t>
            </a:r>
            <a:r>
              <a:rPr lang="fa-IR" sz="2800" dirty="0">
                <a:effectLst>
                  <a:outerShdw blurRad="38100" dist="38100" dir="2700000" algn="tl">
                    <a:srgbClr val="000000">
                      <a:alpha val="43137"/>
                    </a:srgbClr>
                  </a:outerShdw>
                </a:effectLst>
                <a:cs typeface="B Koodak" panose="00000700000000000000" pitchFamily="2" charset="-78"/>
              </a:rPr>
              <a:t> </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2" name="AutoShape 2" descr="Image result for doctor clipart"/>
          <p:cNvSpPr>
            <a:spLocks noChangeAspect="1" noChangeArrowheads="1"/>
          </p:cNvSpPr>
          <p:nvPr/>
        </p:nvSpPr>
        <p:spPr bwMode="auto">
          <a:xfrm>
            <a:off x="1769886" y="2939828"/>
            <a:ext cx="339090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TextBox 17"/>
          <p:cNvSpPr txBox="1"/>
          <p:nvPr/>
        </p:nvSpPr>
        <p:spPr>
          <a:xfrm>
            <a:off x="2026357" y="1337857"/>
            <a:ext cx="8461014" cy="954107"/>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حریم خصوصی رابطه فرد بیمار با دیگران است در صورتی که رازداری رابطه دیگران با داده ها و نتایج است. </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19" name="TextBox 18"/>
          <p:cNvSpPr txBox="1"/>
          <p:nvPr/>
        </p:nvSpPr>
        <p:spPr>
          <a:xfrm>
            <a:off x="2026357" y="3161018"/>
            <a:ext cx="8461014" cy="523220"/>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حفاظت از اطلاعات بیمار: </a:t>
            </a:r>
            <a:r>
              <a:rPr lang="en-US" sz="2800" dirty="0">
                <a:effectLst>
                  <a:outerShdw blurRad="38100" dist="38100" dir="2700000" algn="tl">
                    <a:srgbClr val="000000">
                      <a:alpha val="43137"/>
                    </a:srgbClr>
                  </a:outerShdw>
                </a:effectLst>
                <a:cs typeface="B Koodak" panose="00000700000000000000" pitchFamily="2" charset="-78"/>
              </a:rPr>
              <a:t>Confidentiality</a:t>
            </a:r>
            <a:r>
              <a:rPr lang="fa-IR" sz="2800" dirty="0">
                <a:effectLst>
                  <a:outerShdw blurRad="38100" dist="38100" dir="2700000" algn="tl">
                    <a:srgbClr val="000000">
                      <a:alpha val="43137"/>
                    </a:srgbClr>
                  </a:outerShdw>
                </a:effectLst>
                <a:cs typeface="B Koodak" panose="00000700000000000000" pitchFamily="2" charset="-78"/>
              </a:rPr>
              <a:t> </a:t>
            </a:r>
            <a:endParaRPr lang="en-US" sz="2800" dirty="0">
              <a:effectLst>
                <a:outerShdw blurRad="38100" dist="38100" dir="2700000" algn="tl">
                  <a:srgbClr val="000000">
                    <a:alpha val="43137"/>
                  </a:srgbClr>
                </a:outerShdw>
              </a:effectLst>
              <a:cs typeface="B Koodak" panose="00000700000000000000" pitchFamily="2" charset="-78"/>
            </a:endParaRPr>
          </a:p>
        </p:txBody>
      </p:sp>
    </p:spTree>
    <p:extLst>
      <p:ext uri="{BB962C8B-B14F-4D97-AF65-F5344CB8AC3E}">
        <p14:creationId xmlns:p14="http://schemas.microsoft.com/office/powerpoint/2010/main" val="211258088"/>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865493" y="310427"/>
            <a:ext cx="8461014" cy="523220"/>
          </a:xfrm>
          <a:prstGeom prst="rect">
            <a:avLst/>
          </a:prstGeom>
          <a:noFill/>
        </p:spPr>
        <p:txBody>
          <a:bodyPr wrap="square" rtlCol="0">
            <a:spAutoFit/>
          </a:bodyPr>
          <a:lstStyle/>
          <a:p>
            <a:pPr algn="r" rtl="1"/>
            <a:r>
              <a:rPr lang="fa-IR" sz="2800" b="1" dirty="0">
                <a:solidFill>
                  <a:srgbClr val="FF0000"/>
                </a:solidFill>
                <a:effectLst>
                  <a:outerShdw blurRad="38100" dist="38100" dir="2700000" algn="tl">
                    <a:srgbClr val="000000">
                      <a:alpha val="43137"/>
                    </a:srgbClr>
                  </a:outerShdw>
                </a:effectLst>
                <a:cs typeface="B Koodak" panose="00000700000000000000" pitchFamily="2" charset="-78"/>
              </a:rPr>
              <a:t>راههای رعایت حریم خصوصی</a:t>
            </a:r>
            <a:r>
              <a:rPr lang="fa-IR" sz="2800" dirty="0">
                <a:solidFill>
                  <a:srgbClr val="FFFF00"/>
                </a:solidFill>
                <a:effectLst>
                  <a:outerShdw blurRad="38100" dist="38100" dir="2700000" algn="tl">
                    <a:srgbClr val="000000">
                      <a:alpha val="43137"/>
                    </a:srgbClr>
                  </a:outerShdw>
                </a:effectLst>
                <a:cs typeface="B Koodak" panose="00000700000000000000" pitchFamily="2" charset="-78"/>
              </a:rPr>
              <a:t>:</a:t>
            </a:r>
            <a:endParaRPr lang="en-US" sz="2800" dirty="0">
              <a:solidFill>
                <a:srgbClr val="FFFF00"/>
              </a:solidFill>
              <a:effectLst>
                <a:outerShdw blurRad="38100" dist="38100" dir="2700000" algn="tl">
                  <a:srgbClr val="000000">
                    <a:alpha val="43137"/>
                  </a:srgbClr>
                </a:outerShdw>
              </a:effectLst>
              <a:cs typeface="B Koodak" panose="00000700000000000000" pitchFamily="2" charset="-78"/>
            </a:endParaRPr>
          </a:p>
        </p:txBody>
      </p:sp>
      <p:sp>
        <p:nvSpPr>
          <p:cNvPr id="2" name="AutoShape 2" descr="Image result for doctor clipart"/>
          <p:cNvSpPr>
            <a:spLocks noChangeAspect="1" noChangeArrowheads="1"/>
          </p:cNvSpPr>
          <p:nvPr/>
        </p:nvSpPr>
        <p:spPr bwMode="auto">
          <a:xfrm>
            <a:off x="1769886" y="2939828"/>
            <a:ext cx="339090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TextBox 10"/>
          <p:cNvSpPr txBox="1"/>
          <p:nvPr/>
        </p:nvSpPr>
        <p:spPr>
          <a:xfrm>
            <a:off x="1865493" y="1202690"/>
            <a:ext cx="8461014" cy="523220"/>
          </a:xfrm>
          <a:prstGeom prst="rect">
            <a:avLst/>
          </a:prstGeom>
          <a:noFill/>
        </p:spPr>
        <p:txBody>
          <a:bodyPr wrap="square" rtlCol="0">
            <a:spAutoFit/>
          </a:bodyPr>
          <a:lstStyle/>
          <a:p>
            <a:pPr algn="r" rtl="1"/>
            <a:r>
              <a:rPr lang="fa-IR" sz="2800" dirty="0">
                <a:solidFill>
                  <a:schemeClr val="bg1"/>
                </a:solidFill>
                <a:effectLst>
                  <a:outerShdw blurRad="38100" dist="38100" dir="2700000" algn="tl">
                    <a:srgbClr val="000000">
                      <a:alpha val="43137"/>
                    </a:srgbClr>
                  </a:outerShdw>
                </a:effectLst>
                <a:cs typeface="B Koodak" panose="00000700000000000000" pitchFamily="2" charset="-78"/>
              </a:rPr>
              <a:t>- </a:t>
            </a:r>
            <a:r>
              <a:rPr lang="fa-IR" sz="2800" dirty="0">
                <a:effectLst>
                  <a:outerShdw blurRad="38100" dist="38100" dir="2700000" algn="tl">
                    <a:srgbClr val="000000">
                      <a:alpha val="43137"/>
                    </a:srgbClr>
                  </a:outerShdw>
                </a:effectLst>
                <a:cs typeface="B Koodak" panose="00000700000000000000" pitchFamily="2" charset="-78"/>
              </a:rPr>
              <a:t>محیط امن و آرام </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17" name="TextBox 16"/>
          <p:cNvSpPr txBox="1"/>
          <p:nvPr/>
        </p:nvSpPr>
        <p:spPr>
          <a:xfrm>
            <a:off x="4915963" y="2021267"/>
            <a:ext cx="5410544" cy="954107"/>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عدم امکان ورود و خروج افرادی غیر از پژوهشگر مسئول جمع آوری داده</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18" name="TextBox 17"/>
          <p:cNvSpPr txBox="1"/>
          <p:nvPr/>
        </p:nvSpPr>
        <p:spPr>
          <a:xfrm>
            <a:off x="4240963" y="3373736"/>
            <a:ext cx="6085545" cy="954107"/>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عدم نصب دوربین و یا ضبط صوت بدون هماهنگی قبلی در رضایت آگاهانه</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20" name="TextBox 19"/>
          <p:cNvSpPr txBox="1"/>
          <p:nvPr/>
        </p:nvSpPr>
        <p:spPr>
          <a:xfrm>
            <a:off x="4240963" y="4757020"/>
            <a:ext cx="6085545" cy="523220"/>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عدم حضور پژوهشگران مگر به ضرورت</a:t>
            </a:r>
            <a:endParaRPr lang="en-US" sz="2800" dirty="0">
              <a:effectLst>
                <a:outerShdw blurRad="38100" dist="38100" dir="2700000" algn="tl">
                  <a:srgbClr val="000000">
                    <a:alpha val="43137"/>
                  </a:srgbClr>
                </a:outerShdw>
              </a:effectLst>
              <a:cs typeface="B Koodak" panose="00000700000000000000" pitchFamily="2" charset="-78"/>
            </a:endParaRPr>
          </a:p>
        </p:txBody>
      </p:sp>
      <p:sp>
        <p:nvSpPr>
          <p:cNvPr id="22" name="TextBox 21"/>
          <p:cNvSpPr txBox="1"/>
          <p:nvPr/>
        </p:nvSpPr>
        <p:spPr>
          <a:xfrm>
            <a:off x="4240963" y="5562658"/>
            <a:ext cx="6085545" cy="954107"/>
          </a:xfrm>
          <a:prstGeom prst="rect">
            <a:avLst/>
          </a:prstGeom>
          <a:noFill/>
        </p:spPr>
        <p:txBody>
          <a:bodyPr wrap="square" rtlCol="0">
            <a:spAutoFit/>
          </a:bodyPr>
          <a:lstStyle/>
          <a:p>
            <a:pPr algn="r" rtl="1"/>
            <a:r>
              <a:rPr lang="fa-IR" sz="2800" dirty="0">
                <a:effectLst>
                  <a:outerShdw blurRad="38100" dist="38100" dir="2700000" algn="tl">
                    <a:srgbClr val="000000">
                      <a:alpha val="43137"/>
                    </a:srgbClr>
                  </a:outerShdw>
                </a:effectLst>
                <a:cs typeface="B Koodak" panose="00000700000000000000" pitchFamily="2" charset="-78"/>
              </a:rPr>
              <a:t>- ملاحظه در پوشش بیمار و عدم برهنه سازی مگر به ضرورت پژوهشی و توضیح قبلی</a:t>
            </a:r>
            <a:endParaRPr lang="en-US" sz="2800" dirty="0">
              <a:effectLst>
                <a:outerShdw blurRad="38100" dist="38100" dir="2700000" algn="tl">
                  <a:srgbClr val="000000">
                    <a:alpha val="43137"/>
                  </a:srgbClr>
                </a:outerShdw>
              </a:effectLst>
              <a:cs typeface="B Koodak" panose="00000700000000000000" pitchFamily="2" charset="-78"/>
            </a:endParaRPr>
          </a:p>
        </p:txBody>
      </p:sp>
    </p:spTree>
    <p:extLst>
      <p:ext uri="{BB962C8B-B14F-4D97-AF65-F5344CB8AC3E}">
        <p14:creationId xmlns:p14="http://schemas.microsoft.com/office/powerpoint/2010/main" val="885479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wipe(right)">
                                      <p:cBhvr>
                                        <p:cTn id="11" dur="500"/>
                                        <p:tgtEl>
                                          <p:spTgt spid="1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grpId="0" nodeType="click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ipe(right)">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wipe(right)">
                                      <p:cBhvr>
                                        <p:cTn id="21" dur="5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22"/>
                                        </p:tgtEl>
                                        <p:attrNameLst>
                                          <p:attrName>style.visibility</p:attrName>
                                        </p:attrNameLst>
                                      </p:cBhvr>
                                      <p:to>
                                        <p:strVal val="visible"/>
                                      </p:to>
                                    </p:set>
                                    <p:animEffect transition="in" filter="wipe(right)">
                                      <p:cBhvr>
                                        <p:cTn id="2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7" grpId="0"/>
      <p:bldP spid="18" grpId="0"/>
      <p:bldP spid="20" grpId="0"/>
      <p:bldP spid="22" grpId="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36430"/>
            <a:ext cx="8911687" cy="1280890"/>
          </a:xfrm>
        </p:spPr>
        <p:txBody>
          <a:bodyPr>
            <a:normAutofit/>
          </a:bodyPr>
          <a:lstStyle/>
          <a:p>
            <a:pPr algn="ctr"/>
            <a:r>
              <a:rPr lang="fa-IR" sz="6000" b="1" dirty="0" smtClean="0">
                <a:solidFill>
                  <a:srgbClr val="FF0000"/>
                </a:solidFill>
                <a:cs typeface="B Mitra" panose="00000400000000000000" pitchFamily="2" charset="-78"/>
              </a:rPr>
              <a:t>رازداری</a:t>
            </a:r>
            <a:endParaRPr lang="fa-IR" sz="6000" b="1" dirty="0">
              <a:solidFill>
                <a:srgbClr val="FF0000"/>
              </a:solidFill>
              <a:cs typeface="B Mitra" panose="00000400000000000000" pitchFamily="2" charset="-78"/>
            </a:endParaRPr>
          </a:p>
        </p:txBody>
      </p:sp>
      <p:sp>
        <p:nvSpPr>
          <p:cNvPr id="3" name="Content Placeholder 2"/>
          <p:cNvSpPr>
            <a:spLocks noGrp="1"/>
          </p:cNvSpPr>
          <p:nvPr>
            <p:ph idx="1"/>
          </p:nvPr>
        </p:nvSpPr>
        <p:spPr>
          <a:xfrm>
            <a:off x="1036320" y="1082040"/>
            <a:ext cx="10850880" cy="5547360"/>
          </a:xfrm>
        </p:spPr>
        <p:txBody>
          <a:bodyPr>
            <a:noAutofit/>
          </a:bodyPr>
          <a:lstStyle/>
          <a:p>
            <a:pPr>
              <a:lnSpc>
                <a:spcPct val="90000"/>
              </a:lnSpc>
              <a:buClr>
                <a:srgbClr val="FFFF00"/>
              </a:buClr>
              <a:buFont typeface="Wingdings" pitchFamily="2" charset="2"/>
              <a:buChar char="ü"/>
            </a:pPr>
            <a:r>
              <a:rPr lang="fa-IR" sz="3600" b="1" dirty="0" smtClean="0">
                <a:solidFill>
                  <a:schemeClr val="tx2"/>
                </a:solidFill>
                <a:cs typeface="B Lotus" panose="00000400000000000000" pitchFamily="2" charset="-78"/>
              </a:rPr>
              <a:t>تمام </a:t>
            </a:r>
            <a:r>
              <a:rPr lang="fa-IR" sz="3600" b="1" dirty="0">
                <a:solidFill>
                  <a:schemeClr val="tx2"/>
                </a:solidFill>
                <a:cs typeface="B Lotus" panose="00000400000000000000" pitchFamily="2" charset="-78"/>
              </a:rPr>
              <a:t>يادداشت ها, نوارهاي صوتي وتصويري, پرسشنامه ها و غيره بايد در مکاني امن نگه داري شود.</a:t>
            </a:r>
          </a:p>
          <a:p>
            <a:pPr>
              <a:lnSpc>
                <a:spcPct val="90000"/>
              </a:lnSpc>
              <a:buClr>
                <a:srgbClr val="FFFF00"/>
              </a:buClr>
              <a:buFont typeface="Wingdings" pitchFamily="2" charset="2"/>
              <a:buChar char="ü"/>
            </a:pPr>
            <a:r>
              <a:rPr lang="fa-IR" sz="3600" b="1" dirty="0">
                <a:solidFill>
                  <a:schemeClr val="tx2"/>
                </a:solidFill>
                <a:cs typeface="B Lotus" panose="00000400000000000000" pitchFamily="2" charset="-78"/>
              </a:rPr>
              <a:t>داده ها بايد تنها براي مقاصد توافق شده استفاده شود و با ديگران به اشتراک گذاشته نشود مگر در مواردي که با صاحبان اطلاعات توافق شده باشد.</a:t>
            </a:r>
          </a:p>
          <a:p>
            <a:pPr>
              <a:lnSpc>
                <a:spcPct val="90000"/>
              </a:lnSpc>
              <a:buClr>
                <a:srgbClr val="FFFF00"/>
              </a:buClr>
              <a:buFont typeface="Wingdings" pitchFamily="2" charset="2"/>
              <a:buChar char="ü"/>
            </a:pPr>
            <a:r>
              <a:rPr lang="fa-IR" sz="3600" b="1" dirty="0">
                <a:solidFill>
                  <a:schemeClr val="tx2"/>
                </a:solidFill>
                <a:cs typeface="B Lotus" panose="00000400000000000000" pitchFamily="2" charset="-78"/>
              </a:rPr>
              <a:t>اگر شرکت کننده تصميم به کناره گيري از مطالعه يا پس گرفتن حرف هايش گرفت, پژوهشگر بايد اطلاعات وي را معدوم کند.</a:t>
            </a:r>
            <a:endParaRPr lang="en-US" sz="3600" b="1" dirty="0">
              <a:solidFill>
                <a:schemeClr val="tx2"/>
              </a:solidFill>
              <a:cs typeface="B Lotus" panose="00000400000000000000" pitchFamily="2" charset="-78"/>
            </a:endParaRPr>
          </a:p>
          <a:p>
            <a:endParaRPr lang="fa-IR" sz="3600" b="1" dirty="0"/>
          </a:p>
        </p:txBody>
      </p:sp>
    </p:spTree>
    <p:extLst>
      <p:ext uri="{BB962C8B-B14F-4D97-AF65-F5344CB8AC3E}">
        <p14:creationId xmlns:p14="http://schemas.microsoft.com/office/powerpoint/2010/main" val="4049463036"/>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eaLnBrk="1" hangingPunct="1"/>
            <a:r>
              <a:rPr lang="fa-IR" b="1" dirty="0" smtClean="0">
                <a:solidFill>
                  <a:srgbClr val="FF0000"/>
                </a:solidFill>
                <a:cs typeface="B Compset" panose="00000400000000000000" pitchFamily="2" charset="-78"/>
              </a:rPr>
              <a:t>بي نام کردن</a:t>
            </a:r>
            <a:endParaRPr lang="en-US" b="1" dirty="0" smtClean="0">
              <a:solidFill>
                <a:srgbClr val="FF0000"/>
              </a:solidFill>
              <a:cs typeface="B Compset" panose="00000400000000000000" pitchFamily="2" charset="-78"/>
            </a:endParaRPr>
          </a:p>
        </p:txBody>
      </p:sp>
      <p:sp>
        <p:nvSpPr>
          <p:cNvPr id="5123" name="Rectangle 3"/>
          <p:cNvSpPr>
            <a:spLocks noGrp="1" noChangeArrowheads="1"/>
          </p:cNvSpPr>
          <p:nvPr>
            <p:ph idx="1"/>
          </p:nvPr>
        </p:nvSpPr>
        <p:spPr>
          <a:xfrm>
            <a:off x="316523" y="2312988"/>
            <a:ext cx="11078308" cy="2527300"/>
          </a:xfrm>
        </p:spPr>
        <p:txBody>
          <a:bodyPr>
            <a:noAutofit/>
          </a:bodyPr>
          <a:lstStyle/>
          <a:p>
            <a:pPr algn="r" rtl="1" eaLnBrk="1" hangingPunct="1">
              <a:lnSpc>
                <a:spcPct val="120000"/>
              </a:lnSpc>
            </a:pPr>
            <a:r>
              <a:rPr lang="fa-IR" sz="3600" dirty="0">
                <a:cs typeface="B Lotus" panose="00000400000000000000" pitchFamily="2" charset="-78"/>
              </a:rPr>
              <a:t>پژوهشگر موظف است مشخصات فردي شرکت کنندگان را محرمانه </a:t>
            </a:r>
            <a:r>
              <a:rPr lang="fa-IR" sz="3600" dirty="0" smtClean="0">
                <a:cs typeface="B Lotus" panose="00000400000000000000" pitchFamily="2" charset="-78"/>
              </a:rPr>
              <a:t>نگه دارد </a:t>
            </a:r>
            <a:r>
              <a:rPr lang="fa-IR" sz="3600" dirty="0">
                <a:cs typeface="B Lotus" panose="00000400000000000000" pitchFamily="2" charset="-78"/>
              </a:rPr>
              <a:t>و اطلاعات بصورت کدبندي شده و غير قابل شناسايي باشد. </a:t>
            </a:r>
            <a:endParaRPr lang="fa-IR" sz="3600" dirty="0" smtClean="0">
              <a:cs typeface="B Lotus" panose="00000400000000000000" pitchFamily="2" charset="-78"/>
            </a:endParaRPr>
          </a:p>
          <a:p>
            <a:pPr algn="r" rtl="1" eaLnBrk="1" hangingPunct="1">
              <a:lnSpc>
                <a:spcPct val="120000"/>
              </a:lnSpc>
            </a:pPr>
            <a:r>
              <a:rPr lang="fa-IR" sz="3600" dirty="0" smtClean="0">
                <a:cs typeface="B Lotus" panose="00000400000000000000" pitchFamily="2" charset="-78"/>
              </a:rPr>
              <a:t>مگر اين که </a:t>
            </a:r>
            <a:r>
              <a:rPr lang="fa-IR" sz="3600" dirty="0">
                <a:cs typeface="B Lotus" panose="00000400000000000000" pitchFamily="2" charset="-78"/>
              </a:rPr>
              <a:t>دليل خاصي براي ضرورت شناسايي نمونه ها باشد.</a:t>
            </a:r>
          </a:p>
          <a:p>
            <a:pPr algn="r" rtl="1" eaLnBrk="1" hangingPunct="1">
              <a:lnSpc>
                <a:spcPct val="90000"/>
              </a:lnSpc>
              <a:buFont typeface="Wingdings" pitchFamily="2" charset="2"/>
              <a:buNone/>
            </a:pPr>
            <a:endParaRPr lang="fa-IR" sz="3600" dirty="0">
              <a:cs typeface="B Lotus" panose="00000400000000000000" pitchFamily="2" charset="-78"/>
            </a:endParaRPr>
          </a:p>
        </p:txBody>
      </p:sp>
    </p:spTree>
    <p:extLst>
      <p:ext uri="{BB962C8B-B14F-4D97-AF65-F5344CB8AC3E}">
        <p14:creationId xmlns:p14="http://schemas.microsoft.com/office/powerpoint/2010/main" val="772872647"/>
      </p:ext>
    </p:extLst>
  </p:cSld>
  <p:clrMapOvr>
    <a:masterClrMapping/>
  </p:clrMapOv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646325" y="240352"/>
            <a:ext cx="8596668" cy="1069833"/>
          </a:xfrm>
        </p:spPr>
        <p:txBody>
          <a:bodyPr/>
          <a:lstStyle/>
          <a:p>
            <a:pPr algn="ctr" eaLnBrk="1" hangingPunct="1"/>
            <a:r>
              <a:rPr lang="fa-IR" b="1" dirty="0" smtClean="0">
                <a:solidFill>
                  <a:srgbClr val="FF0000"/>
                </a:solidFill>
                <a:cs typeface="B Compset" panose="00000400000000000000" pitchFamily="2" charset="-78"/>
              </a:rPr>
              <a:t>ارزيابي پرونده ها</a:t>
            </a:r>
            <a:endParaRPr lang="en-US" b="1" dirty="0" smtClean="0">
              <a:solidFill>
                <a:srgbClr val="FF0000"/>
              </a:solidFill>
              <a:cs typeface="B Compset" panose="00000400000000000000" pitchFamily="2" charset="-78"/>
            </a:endParaRPr>
          </a:p>
        </p:txBody>
      </p:sp>
      <p:sp>
        <p:nvSpPr>
          <p:cNvPr id="6147" name="Rectangle 3"/>
          <p:cNvSpPr>
            <a:spLocks noGrp="1" noChangeArrowheads="1"/>
          </p:cNvSpPr>
          <p:nvPr>
            <p:ph idx="1"/>
          </p:nvPr>
        </p:nvSpPr>
        <p:spPr>
          <a:xfrm>
            <a:off x="0" y="1895842"/>
            <a:ext cx="11507372" cy="3880773"/>
          </a:xfrm>
        </p:spPr>
        <p:txBody>
          <a:bodyPr>
            <a:noAutofit/>
          </a:bodyPr>
          <a:lstStyle/>
          <a:p>
            <a:pPr algn="r" rtl="1" eaLnBrk="1" hangingPunct="1">
              <a:lnSpc>
                <a:spcPct val="90000"/>
              </a:lnSpc>
            </a:pPr>
            <a:r>
              <a:rPr lang="fa-IR" sz="3200" dirty="0" smtClean="0">
                <a:cs typeface="B Lotus" panose="00000400000000000000" pitchFamily="2" charset="-78"/>
              </a:rPr>
              <a:t>استفاده از كد هاي محرمانه </a:t>
            </a:r>
          </a:p>
          <a:p>
            <a:pPr algn="r" rtl="1" eaLnBrk="1" hangingPunct="1">
              <a:lnSpc>
                <a:spcPct val="90000"/>
              </a:lnSpc>
            </a:pPr>
            <a:r>
              <a:rPr lang="fa-IR" sz="3200" dirty="0" smtClean="0">
                <a:cs typeface="B Lotus" panose="00000400000000000000" pitchFamily="2" charset="-78"/>
              </a:rPr>
              <a:t>دلايل نياز به پرونده ها ,</a:t>
            </a:r>
            <a:r>
              <a:rPr lang="fa-IR" sz="3200" dirty="0">
                <a:cs typeface="B Lotus" panose="00000400000000000000" pitchFamily="2" charset="-78"/>
              </a:rPr>
              <a:t>هدف مطالعه و روش حفظ رازداري بايد به کميته اخلاق ارائه </a:t>
            </a:r>
            <a:r>
              <a:rPr lang="fa-IR" sz="3200" dirty="0" smtClean="0">
                <a:cs typeface="B Lotus" panose="00000400000000000000" pitchFamily="2" charset="-78"/>
              </a:rPr>
              <a:t>شود.</a:t>
            </a:r>
          </a:p>
          <a:p>
            <a:pPr algn="r" rtl="1" eaLnBrk="1" hangingPunct="1">
              <a:lnSpc>
                <a:spcPct val="90000"/>
              </a:lnSpc>
            </a:pPr>
            <a:r>
              <a:rPr lang="fa-IR" sz="3200" dirty="0" smtClean="0">
                <a:cs typeface="B Lotus" panose="00000400000000000000" pitchFamily="2" charset="-78"/>
              </a:rPr>
              <a:t>نام وسمت فرد يا افرادي كه به پرونده ها دسترسي دارند.</a:t>
            </a:r>
          </a:p>
          <a:p>
            <a:pPr algn="r" rtl="1" eaLnBrk="1" hangingPunct="1">
              <a:lnSpc>
                <a:spcPct val="90000"/>
              </a:lnSpc>
            </a:pPr>
            <a:r>
              <a:rPr lang="fa-IR" sz="3200" dirty="0" smtClean="0">
                <a:cs typeface="B Lotus" panose="00000400000000000000" pitchFamily="2" charset="-78"/>
              </a:rPr>
              <a:t>زمان دسترسي محدود باشد.</a:t>
            </a:r>
          </a:p>
          <a:p>
            <a:pPr algn="r" rtl="1" eaLnBrk="1" hangingPunct="1">
              <a:lnSpc>
                <a:spcPct val="90000"/>
              </a:lnSpc>
            </a:pPr>
            <a:r>
              <a:rPr lang="fa-IR" sz="3200" dirty="0" smtClean="0">
                <a:cs typeface="B Lotus" panose="00000400000000000000" pitchFamily="2" charset="-78"/>
              </a:rPr>
              <a:t>اگر نياز به تماس با بيمار است رضايت نامه كتبي لازم است.</a:t>
            </a:r>
            <a:endParaRPr lang="en-US" sz="3200" dirty="0" smtClean="0">
              <a:cs typeface="B Lotus" panose="00000400000000000000" pitchFamily="2" charset="-78"/>
            </a:endParaRPr>
          </a:p>
        </p:txBody>
      </p:sp>
    </p:spTree>
    <p:extLst>
      <p:ext uri="{BB962C8B-B14F-4D97-AF65-F5344CB8AC3E}">
        <p14:creationId xmlns:p14="http://schemas.microsoft.com/office/powerpoint/2010/main" val="395180969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2734</TotalTime>
  <Words>6602</Words>
  <Application>Microsoft Office PowerPoint</Application>
  <PresentationFormat>Widescreen</PresentationFormat>
  <Paragraphs>540</Paragraphs>
  <Slides>122</Slides>
  <Notes>6</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122</vt:i4>
      </vt:variant>
    </vt:vector>
  </HeadingPairs>
  <TitlesOfParts>
    <vt:vector size="139" baseType="lpstr">
      <vt:lpstr>2  Yagut</vt:lpstr>
      <vt:lpstr>Arial</vt:lpstr>
      <vt:lpstr>B Badr</vt:lpstr>
      <vt:lpstr>B Compset</vt:lpstr>
      <vt:lpstr>B Koodak</vt:lpstr>
      <vt:lpstr>B Lotus</vt:lpstr>
      <vt:lpstr>B Mitra</vt:lpstr>
      <vt:lpstr>B Nazanin</vt:lpstr>
      <vt:lpstr>B Titr</vt:lpstr>
      <vt:lpstr>B Zar</vt:lpstr>
      <vt:lpstr>Calibri</vt:lpstr>
      <vt:lpstr>Century Gothic</vt:lpstr>
      <vt:lpstr>Tahoma</vt:lpstr>
      <vt:lpstr>Times New Roman</vt:lpstr>
      <vt:lpstr>Wingdings</vt:lpstr>
      <vt:lpstr>Wingdings 3</vt:lpstr>
      <vt:lpstr>Wisp</vt:lpstr>
      <vt:lpstr>اخلاق در پژوهش های علوم پزشکی</vt:lpstr>
      <vt:lpstr>PowerPoint Presentation</vt:lpstr>
      <vt:lpstr>PowerPoint Presentation</vt:lpstr>
      <vt:lpstr>PowerPoint Presentation</vt:lpstr>
      <vt:lpstr>PowerPoint Presentation</vt:lpstr>
      <vt:lpstr>راهنماي اخلاقي پژوهشگران در پژوهش های پزشکي  </vt:lpstr>
      <vt:lpstr>محدوده اخلاق پژوهشی </vt:lpstr>
      <vt:lpstr>ملاحظات اخلاقي مربوط به هر يك از مراحل يك پژوهش :</vt:lpstr>
      <vt:lpstr>در مرحله انتخاب موضوع تحقيق و بيان مسئله </vt:lpstr>
      <vt:lpstr>در مرحله بازنگري پیشینه موضوع و مدارك موجود </vt:lpstr>
      <vt:lpstr>در مرحله برنامه‏ريزي و اجراي تحقيق</vt:lpstr>
      <vt:lpstr>در زمينه نيروي انساني و مديريت </vt:lpstr>
      <vt:lpstr>PowerPoint Presentation</vt:lpstr>
      <vt:lpstr>تعریف سوءرفتار یا تخلف پژوهشی</vt:lpstr>
      <vt:lpstr>مصادیق تخلقات پژوهشی  </vt:lpstr>
      <vt:lpstr>تخلفات پیش از شروع مراحل انجام پژوهش  </vt:lpstr>
      <vt:lpstr>PowerPoint Presentation</vt:lpstr>
      <vt:lpstr>تخلفات حین انجام پژوهش </vt:lpstr>
      <vt:lpstr>تخلفات پس از پایان پژوهش  </vt:lpstr>
      <vt:lpstr>PowerPoint Presentation</vt:lpstr>
      <vt:lpstr>تاريخچه برخي از مسائل اخلاقي در تحقيقات گذشته:</vt:lpstr>
      <vt:lpstr>مطالعه تاسکجی</vt:lpstr>
      <vt:lpstr>سوء رفتار پژوهشي امروزه شامل </vt:lpstr>
      <vt:lpstr>حساسیت پژوهش های بالینی</vt:lpstr>
      <vt:lpstr>مسائل اخلاقی در کارآزمایی بالینی</vt:lpstr>
      <vt:lpstr>سه رکن ساختار نظارت بر مطالعات بالینی</vt:lpstr>
      <vt:lpstr>PowerPoint Presentation</vt:lpstr>
      <vt:lpstr>بيانيه نورنبرگ</vt:lpstr>
      <vt:lpstr>بيانيه نورنبرگ</vt:lpstr>
      <vt:lpstr>بيانيه هلسينکي</vt:lpstr>
      <vt:lpstr>PowerPoint Presentation</vt:lpstr>
      <vt:lpstr>کمیته های اخلاق</vt:lpstr>
      <vt:lpstr>چارت سازمانی و سطوح کمیته های اخلاق در پژوهش های علوم پزشکی کشور </vt:lpstr>
      <vt:lpstr>راهنماهای اخلاقی </vt:lpstr>
      <vt:lpstr>PowerPoint Presentation</vt:lpstr>
      <vt:lpstr>PowerPoint Presentation</vt:lpstr>
      <vt:lpstr>پیش گیری از انجام کار غیر اخلاقی</vt:lpstr>
      <vt:lpstr>PowerPoint Presentation</vt:lpstr>
      <vt:lpstr>راهنماي عمومي اخلاق</vt:lpstr>
      <vt:lpstr>PowerPoint Presentation</vt:lpstr>
      <vt:lpstr>PowerPoint Presentation</vt:lpstr>
      <vt:lpstr>بنابراین پژوهشگر باید</vt:lpstr>
      <vt:lpstr>مفید بودن و سود رسانی </vt:lpstr>
      <vt:lpstr>افزایش سود و کاهش خطر</vt:lpstr>
      <vt:lpstr>ارزیابی خطر-فایده</vt:lpstr>
      <vt:lpstr>ارزیابی خطر-فایده</vt:lpstr>
      <vt:lpstr>ضررها</vt:lpstr>
      <vt:lpstr>ارزیابی سود و زیان</vt:lpstr>
      <vt:lpstr>هیچ توجیهی برای به خطر انداختن شرکت کنندگان در پژوهش قابل قبول نیست</vt:lpstr>
      <vt:lpstr>کاهش خطرات احتمالی</vt:lpstr>
      <vt:lpstr>مثل</vt:lpstr>
      <vt:lpstr>PowerPoint Presentation</vt:lpstr>
      <vt:lpstr>PowerPoint Presentation</vt:lpstr>
      <vt:lpstr>PowerPoint Presentation</vt:lpstr>
      <vt:lpstr>PowerPoint Presentation</vt:lpstr>
      <vt:lpstr>PowerPoint Presentation</vt:lpstr>
      <vt:lpstr>حفاظت از محیط زیست</vt:lpstr>
      <vt:lpstr>PowerPoint Presentation</vt:lpstr>
      <vt:lpstr>PowerPoint Presentation</vt:lpstr>
      <vt:lpstr>نظارت بر اجرای پژوهش ها</vt:lpstr>
      <vt:lpstr>عدالت در پژوهش</vt:lpstr>
      <vt:lpstr>PowerPoint Presentation</vt:lpstr>
      <vt:lpstr>PowerPoint Presentation</vt:lpstr>
      <vt:lpstr>سه اصل مهم در رضایت:  توانایی، آگاهی و آزادی </vt:lpstr>
      <vt:lpstr>PowerPoint Presentation</vt:lpstr>
      <vt:lpstr>رضایت آگاهانه در مطالعاتی که با پرسشنامه است</vt:lpstr>
      <vt:lpstr>رضایت یک فرآیند مستمر است</vt:lpstr>
      <vt:lpstr>آگاهانه بودن (دانستن همه آن چیزی که در تصمیم گیری لازم است.)</vt:lpstr>
      <vt:lpstr>PowerPoint Presentation</vt:lpstr>
      <vt:lpstr>عوامل مؤثر بر رضایت داوطلبانه: تهدید، اغوا، فریب، اجبار</vt:lpstr>
      <vt:lpstr>مصادیق </vt:lpstr>
      <vt:lpstr>PowerPoint Presentation</vt:lpstr>
      <vt:lpstr>PowerPoint Presentation</vt:lpstr>
      <vt:lpstr>پژوهشگر ارشد مسوول است (کسی که مطالعه را طراحی کرده است.) </vt:lpstr>
      <vt:lpstr>PowerPoint Presentation</vt:lpstr>
      <vt:lpstr>خون و بافت اضافی برای پژوهش</vt:lpstr>
      <vt:lpstr> مواردي كه مي توان از اخذ رضايت چشم پوشي كرد. پژوهش درمانی</vt:lpstr>
      <vt:lpstr>مواردي که گرفتن رضايت کتبي الزامی است:</vt:lpstr>
      <vt:lpstr>PowerPoint Presentation</vt:lpstr>
      <vt:lpstr>حق کناره گیری پس از اعلام رضایت </vt:lpstr>
      <vt:lpstr>حق کناره گیری پس از اعلام رضایت </vt:lpstr>
      <vt:lpstr> عدم بیان اطلاعات</vt:lpstr>
      <vt:lpstr>شرايط عدم بيان اطلاعات</vt:lpstr>
      <vt:lpstr>توجه</vt:lpstr>
      <vt:lpstr>حمایت از گروه های آسیب پذیر (ظرفیت تصمیم گیری ندارند)</vt:lpstr>
      <vt:lpstr>PowerPoint Presentation</vt:lpstr>
      <vt:lpstr>پژوهش در نوزادان و کودکان</vt:lpstr>
      <vt:lpstr>زنان باردار و جنین</vt:lpstr>
      <vt:lpstr>ناتوانان ذهنی</vt:lpstr>
      <vt:lpstr>زندانیان</vt:lpstr>
      <vt:lpstr>فرد جایگزین</vt:lpstr>
      <vt:lpstr>PowerPoint Presentation</vt:lpstr>
      <vt:lpstr>رضایت مستمر</vt:lpstr>
      <vt:lpstr>رازداری  </vt:lpstr>
      <vt:lpstr>PowerPoint Presentation</vt:lpstr>
      <vt:lpstr>PowerPoint Presentation</vt:lpstr>
      <vt:lpstr>رازداری</vt:lpstr>
      <vt:lpstr>بي نام کردن</vt:lpstr>
      <vt:lpstr>ارزيابي پرونده ها</vt:lpstr>
      <vt:lpstr>PowerPoint Presentation</vt:lpstr>
      <vt:lpstr>PowerPoint Presentation</vt:lpstr>
      <vt:lpstr>موارد شکستن راز</vt:lpstr>
      <vt:lpstr>PowerPoint Presentation</vt:lpstr>
      <vt:lpstr>پرداخت غرامت</vt:lpstr>
      <vt:lpstr>پرداخت غرامت</vt:lpstr>
      <vt:lpstr>PowerPoint Presentation</vt:lpstr>
      <vt:lpstr>انتشار نتایج</vt:lpstr>
      <vt:lpstr>conflict of interestتعارض منافع    </vt:lpstr>
      <vt:lpstr>تعارض منافع (Conflict of interest)</vt:lpstr>
      <vt:lpstr>PowerPoint Presentation</vt:lpstr>
      <vt:lpstr>PowerPoint Presentation</vt:lpstr>
      <vt:lpstr>اثرات احتمالی تضاد منافع </vt:lpstr>
      <vt:lpstr>با تعارض منافع چه کار کنیم؟</vt:lpstr>
      <vt:lpstr>کنترل تعارض منافع</vt:lpstr>
      <vt:lpstr>مدیریت تعارض منافع</vt:lpstr>
      <vt:lpstr>مقاله </vt:lpstr>
      <vt:lpstr>PowerPoint Presentation</vt:lpstr>
      <vt:lpstr>آيين نامه اجرايي اصول اخلاقي در پژوهش هاي علوم پزشكي</vt:lpstr>
      <vt:lpstr>PowerPoint Presentation</vt:lpstr>
      <vt:lpstr>PowerPoint Presentation</vt:lpstr>
      <vt:lpstr>PowerPoint Presentation</vt:lpstr>
      <vt:lpstr>شرايط اخلاقی مطالعه بر روی داوطلبين سالم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Mohsen-Kooshan</dc:creator>
  <cp:lastModifiedBy>enghelab</cp:lastModifiedBy>
  <cp:revision>198</cp:revision>
  <dcterms:created xsi:type="dcterms:W3CDTF">2016-12-21T06:40:44Z</dcterms:created>
  <dcterms:modified xsi:type="dcterms:W3CDTF">2026-02-08T23:50:32Z</dcterms:modified>
</cp:coreProperties>
</file>