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1"/>
  </p:notesMasterIdLst>
  <p:sldIdLst>
    <p:sldId id="304" r:id="rId2"/>
    <p:sldId id="268" r:id="rId3"/>
    <p:sldId id="269" r:id="rId4"/>
    <p:sldId id="270" r:id="rId5"/>
    <p:sldId id="303" r:id="rId6"/>
    <p:sldId id="261" r:id="rId7"/>
    <p:sldId id="262" r:id="rId8"/>
    <p:sldId id="263" r:id="rId9"/>
    <p:sldId id="281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3300"/>
    <a:srgbClr val="DDF0D4"/>
    <a:srgbClr val="D7EAED"/>
    <a:srgbClr val="CC3399"/>
    <a:srgbClr val="99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24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16764D-8516-4466-B358-37A886A1B324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3891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892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580F718-7EEB-4FB7-8E4D-000659D831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89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5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9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9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9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58EC2-EBB9-4012-957D-16E86C2DFF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498C7-B52F-47FC-88AB-6C1716D11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C8F86-6901-47A2-A1FD-48F41BC51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60B3F-0FB4-438D-B5A7-833BA97420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AFA2A-7BBB-40D0-9AD3-141D140FDE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E3A7A-C5C6-4149-90E2-7836FDA8D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388B1-9BB0-4A87-AFEB-917758F0D3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F8696-128C-43C2-BD76-12C95E3C56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CC80D-598E-46CB-93FD-5A152F2048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730BD-FCAA-4E0E-9BD0-3FF6D243F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7891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892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893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894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895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DE1720F-62DC-40D5-B58D-3016101DBE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8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8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8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8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8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8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8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8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789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78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78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789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78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78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789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78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78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789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78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78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789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78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78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068960"/>
            <a:ext cx="7772400" cy="1717551"/>
          </a:xfrm>
        </p:spPr>
        <p:txBody>
          <a:bodyPr/>
          <a:lstStyle/>
          <a:p>
            <a:pPr algn="ctr"/>
            <a:r>
              <a:rPr lang="fa-IR" sz="8000" dirty="0">
                <a:solidFill>
                  <a:schemeClr val="accent1"/>
                </a:solidFill>
                <a:latin typeface="B Lotus"/>
                <a:cs typeface="B Titr"/>
              </a:rPr>
              <a:t>موضوع وعنوان پژوهشی</a:t>
            </a:r>
            <a:endParaRPr lang="en-US" sz="8000" dirty="0">
              <a:solidFill>
                <a:schemeClr val="accent1"/>
              </a:solidFill>
              <a:latin typeface="B Lotus"/>
              <a:cs typeface="B Tit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32656"/>
            <a:ext cx="6400800" cy="1752600"/>
          </a:xfrm>
        </p:spPr>
        <p:txBody>
          <a:bodyPr/>
          <a:lstStyle/>
          <a:p>
            <a:pPr algn="ctr"/>
            <a:r>
              <a:rPr lang="fa-IR" dirty="0">
                <a:cs typeface="B Titr" pitchFamily="2" charset="-78"/>
              </a:rPr>
              <a:t>بسمه تعالی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/>
          <a:lstStyle/>
          <a:p>
            <a:pPr algn="ctr" rtl="1"/>
            <a:r>
              <a:rPr lang="ar-SA" sz="4000" b="1" i="1">
                <a:solidFill>
                  <a:srgbClr val="008000"/>
                </a:solidFill>
                <a:latin typeface="Compset" pitchFamily="2" charset="-78"/>
                <a:cs typeface="Zar" charset="-78"/>
              </a:rPr>
              <a:t>انتخاب موضوع و نگارش عنوان طرح</a:t>
            </a:r>
            <a:endParaRPr lang="en-US" sz="4000" b="1" i="1">
              <a:solidFill>
                <a:srgbClr val="008000"/>
              </a:solidFill>
              <a:latin typeface="Compset" pitchFamily="2" charset="-78"/>
              <a:cs typeface="Zar" charset="-7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1"/>
            <a:endParaRPr lang="fa-IR" b="1" i="1" dirty="0">
              <a:solidFill>
                <a:srgbClr val="080808"/>
              </a:solidFill>
              <a:latin typeface="Compset" pitchFamily="2" charset="-78"/>
              <a:cs typeface="Zar" charset="-78"/>
            </a:endParaRPr>
          </a:p>
          <a:p>
            <a:pPr algn="ctr" rtl="1"/>
            <a:endParaRPr lang="fa-IR" b="1" i="1" dirty="0">
              <a:solidFill>
                <a:srgbClr val="080808"/>
              </a:solidFill>
              <a:latin typeface="Compset" pitchFamily="2" charset="-78"/>
              <a:cs typeface="Zar" charset="-78"/>
            </a:endParaRPr>
          </a:p>
          <a:p>
            <a:pPr algn="just" rtl="1">
              <a:buFont typeface="Wingdings" pitchFamily="2" charset="2"/>
              <a:buNone/>
            </a:pPr>
            <a:r>
              <a:rPr lang="ar-SA" i="1" dirty="0">
                <a:solidFill>
                  <a:srgbClr val="008000"/>
                </a:solidFill>
                <a:latin typeface="Compset" pitchFamily="2" charset="-78"/>
                <a:cs typeface="B Titr" pitchFamily="2" charset="-78"/>
              </a:rPr>
              <a:t>موضوع</a:t>
            </a:r>
            <a:r>
              <a:rPr lang="fa-IR" i="1" dirty="0">
                <a:solidFill>
                  <a:srgbClr val="008000"/>
                </a:solidFill>
                <a:latin typeface="Compset" pitchFamily="2" charset="-78"/>
                <a:cs typeface="B Titr" pitchFamily="2" charset="-78"/>
              </a:rPr>
              <a:t> </a:t>
            </a:r>
            <a:r>
              <a:rPr lang="fa-IR" dirty="0">
                <a:solidFill>
                  <a:srgbClr val="008000"/>
                </a:solidFill>
                <a:cs typeface="B Titr" pitchFamily="2" charset="-78"/>
              </a:rPr>
              <a:t>پژوهش=</a:t>
            </a:r>
            <a:r>
              <a:rPr lang="fa-IR" dirty="0">
                <a:cs typeface="B Titr" pitchFamily="2" charset="-78"/>
              </a:rPr>
              <a:t> ابهامی درباره چیزی در جمعیت که پژوهشگر می خواهد در مطالعه اش با سنجش هایی که روی شرکت کنندگان انجام میدهد روشن کند.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>
                <a:solidFill>
                  <a:srgbClr val="CC3399"/>
                </a:solidFill>
                <a:cs typeface="B Titr" pitchFamily="2" charset="-78"/>
              </a:rPr>
              <a:t>معيارهاي انتخاب موضوع</a:t>
            </a:r>
            <a:endParaRPr lang="en-US" b="1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r>
              <a:rPr lang="fa-IR" b="1">
                <a:solidFill>
                  <a:srgbClr val="FF0066"/>
                </a:solidFill>
              </a:rPr>
              <a:t>     </a:t>
            </a:r>
            <a:r>
              <a:rPr lang="fa-IR" b="1">
                <a:solidFill>
                  <a:srgbClr val="008000"/>
                </a:solidFill>
                <a:cs typeface="B Lotus" pitchFamily="2" charset="-78"/>
              </a:rPr>
              <a:t>اولويت و اهميت موضوع:</a:t>
            </a:r>
            <a:r>
              <a:rPr lang="fa-IR" sz="2000" b="1">
                <a:cs typeface="B Lotus" pitchFamily="2" charset="-78"/>
              </a:rPr>
              <a:t>                   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000" b="1">
                <a:cs typeface="B Lotus" pitchFamily="2" charset="-78"/>
              </a:rPr>
              <a:t>                 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400" b="1">
                <a:cs typeface="B Lotus" pitchFamily="2" charset="-78"/>
              </a:rPr>
              <a:t>آيا موضوع نيازي را رفع مي كند؟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400" b="1">
                <a:cs typeface="B Lotus" pitchFamily="2" charset="-78"/>
              </a:rPr>
              <a:t>           آيا موضوع الويت زماني و مكاني دارد؟</a:t>
            </a:r>
            <a:r>
              <a:rPr lang="fa-IR" sz="2000">
                <a:cs typeface="B Lotus" pitchFamily="2" charset="-78"/>
              </a:rPr>
              <a:t>                                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fa-IR" sz="1800">
                <a:cs typeface="B Lotus" pitchFamily="2" charset="-78"/>
              </a:rPr>
              <a:t>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b="1">
                <a:solidFill>
                  <a:srgbClr val="008000"/>
                </a:solidFill>
                <a:cs typeface="B Lotus" pitchFamily="2" charset="-78"/>
              </a:rPr>
              <a:t>قابليت اجرا:</a:t>
            </a:r>
            <a:r>
              <a:rPr lang="fa-IR" sz="2000" b="1">
                <a:solidFill>
                  <a:srgbClr val="008000"/>
                </a:solidFill>
                <a:cs typeface="B Lotus" pitchFamily="2" charset="-78"/>
              </a:rPr>
              <a:t>                                  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400" b="1">
                <a:cs typeface="B Lotus" pitchFamily="2" charset="-78"/>
              </a:rPr>
              <a:t>تعداد شركت كنندگان كافي باشد.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400" b="1">
                <a:cs typeface="B Lotus" pitchFamily="2" charset="-78"/>
              </a:rPr>
              <a:t>از نظر وسعت قابل اداره باشد.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400" b="1">
                <a:cs typeface="B Lotus" pitchFamily="2" charset="-78"/>
              </a:rPr>
              <a:t>از نظر زماني قابل انجام باشد.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400" b="1">
                <a:cs typeface="B Lotus" pitchFamily="2" charset="-78"/>
              </a:rPr>
              <a:t>از نظر سياست هاي بهداشتي و باليني قابل انجام باشد</a:t>
            </a:r>
            <a:r>
              <a:rPr lang="fa-IR" sz="2000" b="1">
                <a:cs typeface="B Lotus" pitchFamily="2" charset="-78"/>
              </a:rPr>
              <a:t>.</a:t>
            </a:r>
            <a:r>
              <a:rPr lang="fa-IR" sz="2000">
                <a:cs typeface="B Lotus" pitchFamily="2" charset="-78"/>
              </a:rPr>
              <a:t>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000">
                <a:cs typeface="B Lotus" pitchFamily="2" charset="-78"/>
              </a:rPr>
              <a:t>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000">
                <a:cs typeface="B Lotus" pitchFamily="2" charset="-78"/>
              </a:rPr>
              <a:t>                         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800">
              <a:cs typeface="B Lotus" pitchFamily="2" charset="-78"/>
            </a:endParaRPr>
          </a:p>
          <a:p>
            <a:pPr algn="r" rtl="1"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b="1">
                <a:solidFill>
                  <a:srgbClr val="008000"/>
                </a:solidFill>
                <a:cs typeface="B Lotus" pitchFamily="2" charset="-78"/>
              </a:rPr>
              <a:t>دوباره كاري نباشد:</a:t>
            </a:r>
            <a:r>
              <a:rPr lang="fa-IR" b="1">
                <a:solidFill>
                  <a:srgbClr val="FF0066"/>
                </a:solidFill>
                <a:cs typeface="B Lotus" pitchFamily="2" charset="-78"/>
              </a:rPr>
              <a:t>     </a:t>
            </a:r>
            <a:r>
              <a:rPr lang="fa-IR" sz="2400">
                <a:cs typeface="B Lotus" pitchFamily="2" charset="-78"/>
              </a:rPr>
              <a:t>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800" b="1">
                <a:cs typeface="B Lotus" pitchFamily="2" charset="-78"/>
              </a:rPr>
              <a:t>يافته هاي قبلي را بسط دهد.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800" b="1">
                <a:cs typeface="B Lotus" pitchFamily="2" charset="-78"/>
              </a:rPr>
              <a:t>يافته هاي جديد  به دست دهد.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800" b="1">
                <a:cs typeface="B Lotus" pitchFamily="2" charset="-78"/>
              </a:rPr>
              <a:t>اگر تكراري است،تكرار آن مفيد يا لازم باشد</a:t>
            </a:r>
            <a:r>
              <a:rPr lang="fa-IR" sz="2400" b="1">
                <a:cs typeface="B Lotus" pitchFamily="2" charset="-78"/>
              </a:rPr>
              <a:t> .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a-IR" b="1">
              <a:solidFill>
                <a:srgbClr val="FF0066"/>
              </a:solidFill>
              <a:cs typeface="B Lotus" pitchFamily="2" charset="-78"/>
            </a:endParaRPr>
          </a:p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r>
              <a:rPr lang="fa-IR" b="1">
                <a:solidFill>
                  <a:srgbClr val="FF0066"/>
                </a:solidFill>
                <a:cs typeface="B Lotus" pitchFamily="2" charset="-78"/>
              </a:rPr>
              <a:t>         </a:t>
            </a:r>
            <a:r>
              <a:rPr lang="fa-IR" b="1">
                <a:solidFill>
                  <a:srgbClr val="008000"/>
                </a:solidFill>
                <a:cs typeface="B Lotus" pitchFamily="2" charset="-78"/>
              </a:rPr>
              <a:t>مسائل اخلاقي در موضوع تحقيق:</a:t>
            </a:r>
            <a:r>
              <a:rPr lang="fa-IR" sz="2400">
                <a:cs typeface="B Lotus" pitchFamily="2" charset="-78"/>
              </a:rPr>
              <a:t>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400" b="1">
                <a:cs typeface="B Lotus" pitchFamily="2" charset="-78"/>
              </a:rPr>
              <a:t>خطرات فيزيكي غير قابل قبول</a:t>
            </a:r>
            <a:r>
              <a:rPr lang="fa-IR" sz="2400">
                <a:cs typeface="B Lotus" pitchFamily="2" charset="-78"/>
              </a:rPr>
              <a:t>                                     </a:t>
            </a:r>
          </a:p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r>
              <a:rPr lang="fa-IR" sz="2400" b="1">
                <a:cs typeface="B Lotus" pitchFamily="2" charset="-78"/>
              </a:rPr>
              <a:t>                           تجاوز به حريم خصوصي و ....</a:t>
            </a:r>
            <a:r>
              <a:rPr lang="fa-IR" sz="2400">
                <a:cs typeface="B Lotus" pitchFamily="2" charset="-78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a-IR" sz="2400">
                <a:cs typeface="B Lotus" pitchFamily="2" charset="-78"/>
              </a:rPr>
              <a:t>                                     </a:t>
            </a:r>
          </a:p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r>
              <a:rPr lang="fa-IR" b="1">
                <a:cs typeface="B Lotus" pitchFamily="2" charset="-78"/>
              </a:rPr>
              <a:t>           </a:t>
            </a:r>
            <a:endParaRPr lang="en-US" sz="2800">
              <a:cs typeface="B Lotus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None/>
            </a:pPr>
            <a:r>
              <a:rPr lang="ar-SA" altLang="ja-JP" b="1">
                <a:solidFill>
                  <a:srgbClr val="008000"/>
                </a:solidFill>
                <a:cs typeface="B Lotus" pitchFamily="2" charset="-78"/>
              </a:rPr>
              <a:t>مناسب بودن</a:t>
            </a:r>
            <a:r>
              <a:rPr lang="fa-IR" altLang="ja-JP" b="1">
                <a:solidFill>
                  <a:srgbClr val="008000"/>
                </a:solidFill>
                <a:cs typeface="B Lotus" pitchFamily="2" charset="-78"/>
              </a:rPr>
              <a:t>:</a:t>
            </a:r>
          </a:p>
          <a:p>
            <a:pPr algn="justLow" rtl="1">
              <a:buFont typeface="Wingdings" pitchFamily="2" charset="2"/>
              <a:buNone/>
            </a:pPr>
            <a:r>
              <a:rPr lang="ar-SA" altLang="ja-JP" sz="2800" b="1">
                <a:cs typeface="B Lotus" pitchFamily="2" charset="-78"/>
              </a:rPr>
              <a:t>دقت کنيد و به دوسوال پاسخ دهيد:</a:t>
            </a:r>
            <a:endParaRPr lang="fa-IR" altLang="ja-JP" sz="2800" b="1">
              <a:cs typeface="B Lotus" pitchFamily="2" charset="-78"/>
            </a:endParaRPr>
          </a:p>
          <a:p>
            <a:pPr algn="justLow" rtl="1">
              <a:buFont typeface="Wingdings" pitchFamily="2" charset="2"/>
              <a:buNone/>
            </a:pPr>
            <a:r>
              <a:rPr lang="ar-SA" altLang="ja-JP" sz="2800" b="1">
                <a:cs typeface="B Lotus" pitchFamily="2" charset="-78"/>
              </a:rPr>
              <a:t> </a:t>
            </a:r>
            <a:r>
              <a:rPr lang="ar-SA" altLang="ja-JP" sz="2400" b="1">
                <a:cs typeface="B Lotus" pitchFamily="2" charset="-78"/>
              </a:rPr>
              <a:t>وسعت مسئله مورد نظر چقدر است؟ و شدت مسئله به چه ميزان</a:t>
            </a:r>
            <a:br>
              <a:rPr lang="fa-IR" altLang="ja-JP" sz="2400" b="1">
                <a:cs typeface="B Lotus" pitchFamily="2" charset="-78"/>
              </a:rPr>
            </a:br>
            <a:r>
              <a:rPr lang="ar-SA" altLang="ja-JP" sz="2400" b="1">
                <a:cs typeface="B Lotus" pitchFamily="2" charset="-78"/>
              </a:rPr>
              <a:t>می باشد؟</a:t>
            </a:r>
            <a:r>
              <a:rPr lang="fa-IR" altLang="ja-JP" sz="2800" b="1">
                <a:cs typeface="B Lotus" pitchFamily="2" charset="-78"/>
              </a:rPr>
              <a:t> </a:t>
            </a:r>
          </a:p>
          <a:p>
            <a:pPr algn="r" rtl="1">
              <a:buFont typeface="Wingdings" pitchFamily="2" charset="2"/>
              <a:buNone/>
            </a:pPr>
            <a:endParaRPr lang="fa-IR" altLang="ja-JP" sz="2800" b="1">
              <a:cs typeface="B Lotus" pitchFamily="2" charset="-78"/>
            </a:endParaRPr>
          </a:p>
          <a:p>
            <a:pPr algn="r" rtl="1">
              <a:buFont typeface="Wingdings" pitchFamily="2" charset="2"/>
              <a:buNone/>
            </a:pPr>
            <a:r>
              <a:rPr lang="fa-IR" b="1">
                <a:solidFill>
                  <a:srgbClr val="008000"/>
                </a:solidFill>
                <a:cs typeface="B Lotus" pitchFamily="2" charset="-78"/>
              </a:rPr>
              <a:t>علاقه مندي و دانش محقق:</a:t>
            </a:r>
            <a:endParaRPr lang="en-US" b="1">
              <a:solidFill>
                <a:srgbClr val="008000"/>
              </a:solidFill>
              <a:cs typeface="B Lotus" pitchFamily="2" charset="-78"/>
            </a:endParaRPr>
          </a:p>
          <a:p>
            <a:pPr algn="r" rtl="1"/>
            <a:endParaRPr lang="en-US">
              <a:solidFill>
                <a:srgbClr val="008000"/>
              </a:solidFill>
              <a:cs typeface="B Lotus" pitchFamily="2" charset="-78"/>
            </a:endParaRPr>
          </a:p>
          <a:p>
            <a:pPr algn="r" rtl="1">
              <a:buFont typeface="Wingdings" pitchFamily="2" charset="2"/>
              <a:buNone/>
            </a:pPr>
            <a:endParaRPr lang="en-US">
              <a:solidFill>
                <a:srgbClr val="008000"/>
              </a:solidFill>
              <a:cs typeface="B Lotus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4000">
                <a:solidFill>
                  <a:srgbClr val="CC3399"/>
                </a:solidFill>
                <a:cs typeface="B Titr" pitchFamily="2" charset="-78"/>
              </a:rPr>
              <a:t>عنوان</a:t>
            </a:r>
            <a:endParaRPr lang="en-US" sz="4000">
              <a:solidFill>
                <a:srgbClr val="CC3399"/>
              </a:solidFill>
              <a:cs typeface="B Titr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700213"/>
            <a:ext cx="7386637" cy="4106862"/>
          </a:xfrm>
        </p:spPr>
        <p:txBody>
          <a:bodyPr/>
          <a:lstStyle/>
          <a:p>
            <a:pPr algn="r" rtl="1">
              <a:lnSpc>
                <a:spcPct val="90000"/>
              </a:lnSpc>
              <a:buFont typeface="Wingdings" pitchFamily="2" charset="2"/>
              <a:buNone/>
            </a:pPr>
            <a:r>
              <a:rPr lang="fa-IR" sz="2800" b="1" dirty="0"/>
              <a:t>                                                           </a:t>
            </a:r>
          </a:p>
          <a:p>
            <a:pPr algn="r" rtl="1">
              <a:lnSpc>
                <a:spcPct val="90000"/>
              </a:lnSpc>
            </a:pPr>
            <a:r>
              <a:rPr lang="fa-IR" sz="2800" b="1" dirty="0">
                <a:solidFill>
                  <a:srgbClr val="CC3399"/>
                </a:solidFill>
                <a:cs typeface="B Lotus" pitchFamily="2" charset="-78"/>
              </a:rPr>
              <a:t>اولين عبارتي</a:t>
            </a:r>
            <a:r>
              <a:rPr lang="fa-IR" sz="2800" b="1" dirty="0">
                <a:cs typeface="B Lotus" pitchFamily="2" charset="-78"/>
              </a:rPr>
              <a:t> است كه ديگران با آن مواجه مي شوند.  </a:t>
            </a:r>
          </a:p>
          <a:p>
            <a:pPr algn="r" rtl="1">
              <a:lnSpc>
                <a:spcPct val="90000"/>
              </a:lnSpc>
              <a:buFont typeface="Wingdings" pitchFamily="2" charset="2"/>
              <a:buNone/>
            </a:pPr>
            <a:r>
              <a:rPr lang="fa-IR" sz="2800" b="1" dirty="0">
                <a:cs typeface="B Lotus" pitchFamily="2" charset="-78"/>
              </a:rPr>
              <a:t>      </a:t>
            </a:r>
          </a:p>
          <a:p>
            <a:pPr algn="r" rtl="1">
              <a:lnSpc>
                <a:spcPct val="90000"/>
              </a:lnSpc>
            </a:pPr>
            <a:r>
              <a:rPr lang="fa-IR" sz="2800" b="1" dirty="0">
                <a:cs typeface="B Lotus" pitchFamily="2" charset="-78"/>
              </a:rPr>
              <a:t>ممكن است بر اساس آن درباره طرح تحقيقاتي پيشنهادي شما </a:t>
            </a:r>
            <a:r>
              <a:rPr lang="fa-IR" sz="2800" b="1" dirty="0">
                <a:solidFill>
                  <a:srgbClr val="CC3399"/>
                </a:solidFill>
                <a:cs typeface="B Lotus" pitchFamily="2" charset="-78"/>
              </a:rPr>
              <a:t>قضاوت</a:t>
            </a:r>
            <a:r>
              <a:rPr lang="fa-IR" sz="2800" b="1" dirty="0">
                <a:cs typeface="B Lotus" pitchFamily="2" charset="-78"/>
              </a:rPr>
              <a:t> كنند.</a:t>
            </a:r>
          </a:p>
          <a:p>
            <a:pPr algn="r" rtl="1">
              <a:lnSpc>
                <a:spcPct val="90000"/>
              </a:lnSpc>
              <a:buFont typeface="Wingdings" pitchFamily="2" charset="2"/>
              <a:buNone/>
            </a:pPr>
            <a:endParaRPr lang="fa-IR" sz="2800" b="1" dirty="0">
              <a:cs typeface="B Lotus" pitchFamily="2" charset="-78"/>
            </a:endParaRPr>
          </a:p>
          <a:p>
            <a:pPr algn="r" rtl="1">
              <a:lnSpc>
                <a:spcPct val="90000"/>
              </a:lnSpc>
            </a:pPr>
            <a:r>
              <a:rPr lang="fa-IR" sz="2800" b="1" dirty="0">
                <a:cs typeface="B Lotus" pitchFamily="2" charset="-78"/>
              </a:rPr>
              <a:t>كساني که قرار است طرح تحقيقاتي پيشنهادي شما را </a:t>
            </a:r>
            <a:r>
              <a:rPr lang="fa-IR" sz="2800" b="1" dirty="0">
                <a:solidFill>
                  <a:srgbClr val="CC3399"/>
                </a:solidFill>
                <a:cs typeface="B Lotus" pitchFamily="2" charset="-78"/>
              </a:rPr>
              <a:t>تصويب</a:t>
            </a:r>
            <a:r>
              <a:rPr lang="fa-IR" sz="2800" b="1" dirty="0">
                <a:cs typeface="B Lotus" pitchFamily="2" charset="-78"/>
              </a:rPr>
              <a:t> كنند، بايد از عنوان تحقيق درست همان چيزي را بفهمند كه شما مي فهميد.</a:t>
            </a:r>
            <a:r>
              <a:rPr lang="fa-IR" sz="2800" dirty="0">
                <a:cs typeface="B Lotus" pitchFamily="2" charset="-78"/>
              </a:rPr>
              <a:t>                                             </a:t>
            </a:r>
            <a:endParaRPr lang="en-US" sz="2800" dirty="0">
              <a:cs typeface="B Lotus" pitchFamily="2" charset="-78"/>
            </a:endParaRPr>
          </a:p>
          <a:p>
            <a:pPr algn="r" rtl="1">
              <a:lnSpc>
                <a:spcPct val="90000"/>
              </a:lnSpc>
            </a:pPr>
            <a:endParaRPr lang="en-US" sz="2800" dirty="0">
              <a:cs typeface="B Lotus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042988" y="476250"/>
            <a:ext cx="7740650" cy="3600450"/>
          </a:xfrm>
        </p:spPr>
        <p:txBody>
          <a:bodyPr/>
          <a:lstStyle/>
          <a:p>
            <a:pPr algn="r" rtl="1">
              <a:lnSpc>
                <a:spcPct val="80000"/>
              </a:lnSpc>
            </a:pPr>
            <a:r>
              <a:rPr lang="fa-IR" sz="2800">
                <a:cs typeface="B Lotus" pitchFamily="2" charset="-78"/>
              </a:rPr>
              <a:t>عنوان در بر گیرنده </a:t>
            </a:r>
            <a:r>
              <a:rPr lang="fa-IR" sz="2800" b="1">
                <a:solidFill>
                  <a:srgbClr val="CC3399"/>
                </a:solidFill>
                <a:cs typeface="B Lotus" pitchFamily="2" charset="-78"/>
              </a:rPr>
              <a:t>هدف کلی طرح</a:t>
            </a:r>
            <a:r>
              <a:rPr lang="fa-IR" sz="2800">
                <a:cs typeface="B Lotus" pitchFamily="2" charset="-78"/>
              </a:rPr>
              <a:t> باشد.</a:t>
            </a:r>
          </a:p>
          <a:p>
            <a:pPr algn="r" rtl="1">
              <a:lnSpc>
                <a:spcPct val="80000"/>
              </a:lnSpc>
            </a:pPr>
            <a:endParaRPr lang="fa-IR" sz="2800">
              <a:cs typeface="B Lotus" pitchFamily="2" charset="-78"/>
            </a:endParaRPr>
          </a:p>
          <a:p>
            <a:pPr algn="r" rtl="1">
              <a:lnSpc>
                <a:spcPct val="80000"/>
              </a:lnSpc>
            </a:pPr>
            <a:r>
              <a:rPr lang="fa-IR" sz="2800">
                <a:cs typeface="B Lotus" pitchFamily="2" charset="-78"/>
              </a:rPr>
              <a:t> عنوان تحقيق بايد با عبارت و كلمات </a:t>
            </a:r>
            <a:r>
              <a:rPr lang="fa-IR" sz="2800" b="1">
                <a:solidFill>
                  <a:srgbClr val="CC3399"/>
                </a:solidFill>
                <a:cs typeface="B Lotus" pitchFamily="2" charset="-78"/>
              </a:rPr>
              <a:t>كامل،ساده و قابل فهم</a:t>
            </a:r>
            <a:r>
              <a:rPr lang="fa-IR" sz="2800">
                <a:cs typeface="B Lotus" pitchFamily="2" charset="-78"/>
              </a:rPr>
              <a:t> نوشته شود.</a:t>
            </a:r>
          </a:p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r>
              <a:rPr lang="fa-IR" sz="2800">
                <a:cs typeface="B Lotus" pitchFamily="2" charset="-78"/>
              </a:rPr>
              <a:t>                                                 </a:t>
            </a:r>
          </a:p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endParaRPr lang="fa-IR" sz="2800">
              <a:cs typeface="B Lotus" pitchFamily="2" charset="-78"/>
            </a:endParaRPr>
          </a:p>
          <a:p>
            <a:pPr algn="r" rtl="1">
              <a:lnSpc>
                <a:spcPct val="80000"/>
              </a:lnSpc>
            </a:pPr>
            <a:r>
              <a:rPr lang="fa-IR" sz="2800">
                <a:cs typeface="B Lotus" pitchFamily="2" charset="-78"/>
              </a:rPr>
              <a:t>عنوان تحقيق بايد </a:t>
            </a:r>
            <a:r>
              <a:rPr lang="fa-IR" sz="2800" b="1">
                <a:solidFill>
                  <a:srgbClr val="CC3399"/>
                </a:solidFill>
                <a:cs typeface="B Lotus" pitchFamily="2" charset="-78"/>
              </a:rPr>
              <a:t>رابطه بين متغير ها</a:t>
            </a:r>
            <a:r>
              <a:rPr lang="fa-IR" sz="2800">
                <a:cs typeface="B Lotus" pitchFamily="2" charset="-78"/>
              </a:rPr>
              <a:t> را به وضوح نشان دهد:</a:t>
            </a:r>
          </a:p>
          <a:p>
            <a:pPr algn="r" rtl="1">
              <a:lnSpc>
                <a:spcPct val="80000"/>
              </a:lnSpc>
            </a:pPr>
            <a:endParaRPr lang="fa-IR" sz="2800">
              <a:cs typeface="B Lotus" pitchFamily="2" charset="-78"/>
            </a:endParaRPr>
          </a:p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r>
              <a:rPr lang="fa-IR" sz="2800">
                <a:cs typeface="B Lotus" pitchFamily="2" charset="-78"/>
              </a:rPr>
              <a:t>«بررسي اثر داروي .... بر كاهش فشار خون در مردان 60-40 ساله شهر... در سال ...»</a:t>
            </a:r>
          </a:p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endParaRPr lang="fa-IR" sz="2800">
              <a:cs typeface="B Lotus" pitchFamily="2" charset="-78"/>
            </a:endParaRPr>
          </a:p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endParaRPr lang="fa-IR" sz="2800">
              <a:cs typeface="B Lotus" pitchFamily="2" charset="-78"/>
            </a:endParaRPr>
          </a:p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endParaRPr lang="fa-IR" sz="2800"/>
          </a:p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endParaRPr lang="fa-IR" sz="2800"/>
          </a:p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r>
              <a:rPr lang="fa-IR" sz="500"/>
              <a:t>                                        </a:t>
            </a:r>
          </a:p>
          <a:p>
            <a:pPr algn="r" rtl="1">
              <a:lnSpc>
                <a:spcPct val="80000"/>
              </a:lnSpc>
              <a:buFont typeface="Wingdings" pitchFamily="2" charset="2"/>
              <a:buNone/>
            </a:pPr>
            <a:endParaRPr lang="fa-IR" sz="500"/>
          </a:p>
          <a:p>
            <a:pPr algn="r" rtl="1">
              <a:lnSpc>
                <a:spcPct val="80000"/>
              </a:lnSpc>
            </a:pPr>
            <a:endParaRPr lang="en-US" sz="800"/>
          </a:p>
          <a:p>
            <a:pPr algn="r" rtl="1">
              <a:lnSpc>
                <a:spcPct val="80000"/>
              </a:lnSpc>
            </a:pPr>
            <a:endParaRPr lang="en-US" sz="80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None/>
            </a:pPr>
            <a:r>
              <a:rPr lang="fa-IR">
                <a:cs typeface="B Titr" pitchFamily="2" charset="-78"/>
              </a:rPr>
              <a:t>عنوان به ما می گوید:</a:t>
            </a:r>
          </a:p>
          <a:p>
            <a:pPr algn="r" rtl="1">
              <a:buFont typeface="Wingdings" pitchFamily="2" charset="2"/>
              <a:buNone/>
            </a:pPr>
            <a:endParaRPr lang="fa-IR">
              <a:cs typeface="B Titr" pitchFamily="2" charset="-78"/>
            </a:endParaRPr>
          </a:p>
          <a:p>
            <a:pPr algn="r" rtl="1">
              <a:buFont typeface="Wingdings" pitchFamily="2" charset="2"/>
              <a:buNone/>
            </a:pPr>
            <a:r>
              <a:rPr lang="fa-IR">
                <a:cs typeface="B Titr" pitchFamily="2" charset="-78"/>
              </a:rPr>
              <a:t>         </a:t>
            </a:r>
            <a:r>
              <a:rPr lang="fa-IR" b="1">
                <a:solidFill>
                  <a:srgbClr val="CC3399"/>
                </a:solidFill>
                <a:cs typeface="B Titr" pitchFamily="2" charset="-78"/>
              </a:rPr>
              <a:t>چه چیزی</a:t>
            </a:r>
            <a:r>
              <a:rPr lang="fa-IR">
                <a:cs typeface="B Titr" pitchFamily="2" charset="-78"/>
              </a:rPr>
              <a:t> را</a:t>
            </a:r>
          </a:p>
          <a:p>
            <a:pPr algn="r" rtl="1">
              <a:buFont typeface="Wingdings" pitchFamily="2" charset="2"/>
              <a:buNone/>
            </a:pPr>
            <a:r>
              <a:rPr lang="fa-IR">
                <a:cs typeface="B Titr" pitchFamily="2" charset="-78"/>
              </a:rPr>
              <a:t>                  </a:t>
            </a:r>
            <a:r>
              <a:rPr lang="fa-IR" b="1">
                <a:cs typeface="B Titr" pitchFamily="2" charset="-78"/>
              </a:rPr>
              <a:t>در</a:t>
            </a:r>
            <a:r>
              <a:rPr lang="fa-IR" b="1">
                <a:solidFill>
                  <a:srgbClr val="CC3399"/>
                </a:solidFill>
                <a:cs typeface="B Titr" pitchFamily="2" charset="-78"/>
              </a:rPr>
              <a:t> چه زمانی</a:t>
            </a:r>
          </a:p>
          <a:p>
            <a:pPr algn="r" rtl="1">
              <a:buFont typeface="Wingdings" pitchFamily="2" charset="2"/>
              <a:buNone/>
            </a:pPr>
            <a:r>
              <a:rPr lang="fa-IR">
                <a:cs typeface="B Titr" pitchFamily="2" charset="-78"/>
              </a:rPr>
              <a:t>                              </a:t>
            </a:r>
            <a:r>
              <a:rPr lang="fa-IR" b="1">
                <a:cs typeface="B Titr" pitchFamily="2" charset="-78"/>
              </a:rPr>
              <a:t>روی</a:t>
            </a:r>
            <a:r>
              <a:rPr lang="fa-IR" b="1">
                <a:solidFill>
                  <a:srgbClr val="CC3399"/>
                </a:solidFill>
                <a:cs typeface="B Titr" pitchFamily="2" charset="-78"/>
              </a:rPr>
              <a:t> چه افرادی</a:t>
            </a:r>
          </a:p>
          <a:p>
            <a:pPr algn="r" rtl="1">
              <a:buFont typeface="Wingdings" pitchFamily="2" charset="2"/>
              <a:buNone/>
            </a:pPr>
            <a:r>
              <a:rPr lang="fa-IR">
                <a:cs typeface="B Titr" pitchFamily="2" charset="-78"/>
              </a:rPr>
              <a:t>                                         </a:t>
            </a:r>
          </a:p>
          <a:p>
            <a:pPr algn="r" rtl="1">
              <a:buFont typeface="Wingdings" pitchFamily="2" charset="2"/>
              <a:buNone/>
            </a:pPr>
            <a:r>
              <a:rPr lang="fa-IR">
                <a:cs typeface="B Titr" pitchFamily="2" charset="-78"/>
              </a:rPr>
              <a:t>                                            مطالعه خواهیم کرد.</a:t>
            </a:r>
            <a:endParaRPr lang="en-US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D859-3017-4849-956F-C2AAE72572C6}"/>
              </a:ext>
            </a:extLst>
          </p:cNvPr>
          <p:cNvSpPr txBox="1"/>
          <p:nvPr/>
        </p:nvSpPr>
        <p:spPr>
          <a:xfrm rot="20645959">
            <a:off x="1182275" y="2463072"/>
            <a:ext cx="70414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9600" dirty="0">
                <a:solidFill>
                  <a:srgbClr val="C00000"/>
                </a:solidFill>
                <a:cs typeface="B Titr" panose="00000700000000000000" pitchFamily="2" charset="-78"/>
              </a:rPr>
              <a:t>با تشکر از توجه شما</a:t>
            </a:r>
            <a:endParaRPr lang="en-US" sz="96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Custom 28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0000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768</TotalTime>
  <Words>328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 Lotus</vt:lpstr>
      <vt:lpstr>B Titr</vt:lpstr>
      <vt:lpstr>Compset</vt:lpstr>
      <vt:lpstr>Times New Roman</vt:lpstr>
      <vt:lpstr>Wingdings</vt:lpstr>
      <vt:lpstr>Watermark</vt:lpstr>
      <vt:lpstr>موضوع وعنوان پژوهشی</vt:lpstr>
      <vt:lpstr>انتخاب موضوع و نگارش عنوان طرح</vt:lpstr>
      <vt:lpstr>معيارهاي انتخاب موضوع</vt:lpstr>
      <vt:lpstr>PowerPoint Presentation</vt:lpstr>
      <vt:lpstr>PowerPoint Presentation</vt:lpstr>
      <vt:lpstr>عنوان</vt:lpstr>
      <vt:lpstr>PowerPoint Presentation</vt:lpstr>
      <vt:lpstr>PowerPoint Presentation</vt:lpstr>
      <vt:lpstr>PowerPoint Presentation</vt:lpstr>
    </vt:vector>
  </TitlesOfParts>
  <Company>Your Organization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Dr.JAVADI</cp:lastModifiedBy>
  <cp:revision>63</cp:revision>
  <dcterms:created xsi:type="dcterms:W3CDTF">2006-07-31T19:07:16Z</dcterms:created>
  <dcterms:modified xsi:type="dcterms:W3CDTF">2025-07-02T06:54:54Z</dcterms:modified>
</cp:coreProperties>
</file>