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63" r:id="rId3"/>
    <p:sldId id="264" r:id="rId4"/>
    <p:sldId id="265" r:id="rId5"/>
    <p:sldId id="268" r:id="rId6"/>
    <p:sldId id="266" r:id="rId7"/>
    <p:sldId id="267" r:id="rId8"/>
    <p:sldId id="269" r:id="rId9"/>
    <p:sldId id="270" r:id="rId10"/>
    <p:sldId id="272" r:id="rId11"/>
    <p:sldId id="273" r:id="rId12"/>
    <p:sldId id="271" r:id="rId13"/>
    <p:sldId id="256" r:id="rId14"/>
    <p:sldId id="259" r:id="rId15"/>
    <p:sldId id="260" r:id="rId16"/>
    <p:sldId id="261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CDF07-3E19-4F9C-995E-C3C477B15D65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81233-2264-473C-B47E-B0378B68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5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585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81233-2264-473C-B47E-B0378B68C4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18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81233-2264-473C-B47E-B0378B68C4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89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81233-2264-473C-B47E-B0378B68C4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0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1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62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88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8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16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05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64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6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694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51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5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48F7D-B1EE-43C2-9C32-974FD0B48501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D457F-6F08-4EF4-AB2B-BD282B01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8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642" y="1816608"/>
            <a:ext cx="6620968" cy="1607461"/>
          </a:xfrm>
        </p:spPr>
        <p:txBody>
          <a:bodyPr/>
          <a:lstStyle/>
          <a:p>
            <a:pPr rtl="1"/>
            <a:r>
              <a:rPr lang="fa-IR" dirty="0"/>
              <a:t>آموزش نرم افزار </a:t>
            </a:r>
            <a:r>
              <a:rPr lang="en-US" dirty="0"/>
              <a:t>EndNote</a:t>
            </a:r>
            <a:br>
              <a:rPr lang="en-US" dirty="0"/>
            </a:b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9746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روش‌هاي ورود منابع به برنامه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028" y="2247900"/>
            <a:ext cx="4463547" cy="4448740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fa-IR" dirty="0"/>
              <a:t>در پنجره بازشده، بخش‌ها منابع بايد به صورت دستي وارد شوند. ابتدا بايد در قسمت </a:t>
            </a:r>
            <a:r>
              <a:rPr lang="en-US" dirty="0"/>
              <a:t>Reference Type</a:t>
            </a:r>
            <a:r>
              <a:rPr lang="fa-IR" dirty="0"/>
              <a:t> نوع منبع خود را مشخص نماييد. يعني منبع شما کتاب مجله و يا غيره است.</a:t>
            </a:r>
          </a:p>
          <a:p>
            <a:pPr algn="just" rtl="1"/>
            <a:r>
              <a:rPr lang="fa-IR" dirty="0"/>
              <a:t>در قسمت اسامي مولفان، رعايت فاصله پس از ويرگول الزامي است. به همين ترتيب، سال، عنوان مقاله، نام مجله، جلد و شماره مجله و شماره صفحات پر مي‌شود.</a:t>
            </a:r>
          </a:p>
          <a:p>
            <a:pPr algn="just" rtl="1"/>
            <a:r>
              <a:rPr lang="fa-IR" dirty="0"/>
              <a:t>همچنين مي‌توانيد فايل کامل مقاله و يا فايل‌هاي تصويري را به آن اضافه نماييد. اين کار را مي‌توان با انجام کليک راست بر روي صفحه و انتخاب گزينه </a:t>
            </a:r>
            <a:r>
              <a:rPr lang="en-US" dirty="0"/>
              <a:t>File Attachment/ Attach File</a:t>
            </a:r>
            <a:r>
              <a:rPr lang="fa-IR" dirty="0"/>
              <a:t> و يا انتخاب گزينه </a:t>
            </a:r>
            <a:r>
              <a:rPr lang="en-US" dirty="0"/>
              <a:t>Figure/ Attach Figure</a:t>
            </a:r>
            <a:r>
              <a:rPr lang="fa-IR" dirty="0"/>
              <a:t> انجام داد.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2006600"/>
            <a:ext cx="3714750" cy="46101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10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542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12" y="3273553"/>
            <a:ext cx="5959327" cy="34230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روش‌هاي ورود منابع به برنامه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460958" y="1768643"/>
            <a:ext cx="2553703" cy="4927997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b="1" dirty="0">
                <a:solidFill>
                  <a:srgbClr val="C00000"/>
                </a:solidFill>
              </a:rPr>
              <a:t>روش دوم:  وارد کردن منابع از طريق </a:t>
            </a:r>
            <a:r>
              <a:rPr lang="en-US" b="1" dirty="0">
                <a:solidFill>
                  <a:srgbClr val="C00000"/>
                </a:solidFill>
              </a:rPr>
              <a:t>Google Scholar</a:t>
            </a:r>
            <a:endParaRPr lang="fa-IR" b="1" dirty="0">
              <a:solidFill>
                <a:srgbClr val="C00000"/>
              </a:solidFill>
            </a:endParaRPr>
          </a:p>
          <a:p>
            <a:pPr algn="r" rtl="1"/>
            <a:r>
              <a:rPr lang="fa-IR" b="1" dirty="0"/>
              <a:t>وارد صفحه اصلی سایت گوگل و از منوی </a:t>
            </a:r>
            <a:r>
              <a:rPr lang="en-US" b="1" dirty="0"/>
              <a:t>More</a:t>
            </a:r>
            <a:r>
              <a:rPr lang="fa-IR" b="1" dirty="0"/>
              <a:t>، وارد بخش </a:t>
            </a:r>
            <a:r>
              <a:rPr lang="en-US" b="1" dirty="0"/>
              <a:t>Google Scholar</a:t>
            </a:r>
            <a:r>
              <a:rPr lang="fa-IR" b="1" dirty="0"/>
              <a:t> شوید.</a:t>
            </a:r>
          </a:p>
          <a:p>
            <a:pPr algn="r" rtl="1"/>
            <a:r>
              <a:rPr lang="fa-IR" b="1" dirty="0"/>
              <a:t>سپس روی گزینه </a:t>
            </a:r>
            <a:r>
              <a:rPr lang="en-US" b="1" dirty="0"/>
              <a:t>Setting</a:t>
            </a:r>
            <a:r>
              <a:rPr lang="fa-IR" b="1" dirty="0"/>
              <a:t> کلیک کنید تا وارد صفحه تنظیمات شوید.</a:t>
            </a:r>
          </a:p>
          <a:p>
            <a:pPr algn="r" rtl="1"/>
            <a:r>
              <a:rPr lang="fa-IR" b="1" dirty="0"/>
              <a:t>در پایین صفحه تنظیمات و در قسمت </a:t>
            </a:r>
            <a:r>
              <a:rPr lang="en-US" b="1" dirty="0"/>
              <a:t>Bibliography Manager/ Show links to import citation into/ endnote</a:t>
            </a:r>
            <a:r>
              <a:rPr lang="fa-IR" b="1" dirty="0"/>
              <a:t> را انتخاب کرده و سپس بر روی دکمه </a:t>
            </a:r>
            <a:r>
              <a:rPr lang="en-US" b="1" dirty="0"/>
              <a:t>Save</a:t>
            </a:r>
            <a:r>
              <a:rPr lang="fa-IR" b="1" dirty="0"/>
              <a:t> کلیک کنید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2978"/>
            <a:ext cx="4211698" cy="26603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91038" y="5842833"/>
            <a:ext cx="530352" cy="256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291972" y="5465304"/>
            <a:ext cx="758820" cy="2405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3666453" y="1962912"/>
            <a:ext cx="530352" cy="3184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7909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" y="1029222"/>
            <a:ext cx="9144000" cy="541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1457" y="2286000"/>
            <a:ext cx="25908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tx1"/>
                </a:solidFill>
                <a:latin typeface="Bnazanin"/>
              </a:rPr>
              <a:t>عنوان مقاله مورد نظر 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nazanin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90800" y="2819400"/>
            <a:ext cx="498764" cy="401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14613" y="228600"/>
            <a:ext cx="8763695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dirty="0">
                <a:solidFill>
                  <a:srgbClr val="FF0000"/>
                </a:solidFill>
              </a:rPr>
              <a:t>نمونه ای از رفرنس نویسی در روش دوم</a:t>
            </a:r>
          </a:p>
        </p:txBody>
      </p:sp>
    </p:spTree>
    <p:extLst>
      <p:ext uri="{BB962C8B-B14F-4D97-AF65-F5344CB8AC3E}">
        <p14:creationId xmlns:p14="http://schemas.microsoft.com/office/powerpoint/2010/main" val="1225090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09655" y="2438400"/>
            <a:ext cx="13716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accent2"/>
                </a:solidFill>
              </a:rPr>
              <a:t>روی این گزینه کلیک کرده.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09554" y="2685806"/>
            <a:ext cx="765465" cy="2436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372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2895600" y="1828800"/>
            <a:ext cx="25146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tx1"/>
                </a:solidFill>
              </a:rPr>
              <a:t>منبع مورد نظر درج شده.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7600" y="14478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617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7036" y="1468582"/>
            <a:ext cx="25908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tx1"/>
                </a:solidFill>
              </a:rPr>
              <a:t>با کلیک روی این گزینه، منبع به صورت خودکار در انتها داکیومنت، در قسمت فهرست منابع درج می شود</a:t>
            </a:r>
            <a:r>
              <a:rPr lang="fa-I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7036" y="1066800"/>
            <a:ext cx="498764" cy="401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03748" y="6172200"/>
            <a:ext cx="25908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tx1"/>
                </a:solidFill>
                <a:latin typeface="Bnazanin"/>
              </a:rPr>
              <a:t>در محلی که می خواهیم رفرنس درج شود، کلیک کرده.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nazanin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95800" y="6356866"/>
            <a:ext cx="6957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042259" y="1625447"/>
            <a:ext cx="6858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477000" y="5885765"/>
            <a:ext cx="6858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26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1"/>
            <a:ext cx="9296400" cy="6857999"/>
          </a:xfrm>
        </p:spPr>
      </p:pic>
      <p:sp>
        <p:nvSpPr>
          <p:cNvPr id="4" name="Title 4"/>
          <p:cNvSpPr txBox="1">
            <a:spLocks/>
          </p:cNvSpPr>
          <p:nvPr/>
        </p:nvSpPr>
        <p:spPr>
          <a:xfrm>
            <a:off x="3581400" y="3781455"/>
            <a:ext cx="2514600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b="1" dirty="0">
                <a:solidFill>
                  <a:schemeClr val="tx1"/>
                </a:solidFill>
              </a:rPr>
              <a:t>منبع مورد نظر ، به صورت خودکار در انتهای داکیومنت درج می شود.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90267" y="3429000"/>
            <a:ext cx="362733" cy="3524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63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EndNote</a:t>
            </a:r>
            <a:r>
              <a:rPr lang="fa-IR" sz="4800" b="1" dirty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در لغت به معناي </a:t>
            </a:r>
            <a:r>
              <a:rPr lang="fa-IR" sz="2800" b="1" dirty="0">
                <a:cs typeface="B Nazanin" panose="00000400000000000000" pitchFamily="2" charset="-78"/>
              </a:rPr>
              <a:t>نکته پاياني </a:t>
            </a:r>
            <a:r>
              <a:rPr lang="fa-IR" sz="2800" dirty="0">
                <a:cs typeface="B Nazanin" panose="00000400000000000000" pitchFamily="2" charset="-78"/>
              </a:rPr>
              <a:t>است.</a:t>
            </a:r>
            <a:endParaRPr lang="fa-IR" sz="3200" dirty="0">
              <a:cs typeface="B Nazanin" panose="00000400000000000000" pitchFamily="2" charset="-78"/>
            </a:endParaRPr>
          </a:p>
          <a:p>
            <a:pPr algn="just" rtl="1"/>
            <a:r>
              <a:rPr lang="fa-IR" sz="2800" dirty="0">
                <a:cs typeface="B Nazanin" panose="00000400000000000000" pitchFamily="2" charset="-78"/>
              </a:rPr>
              <a:t>این نرم افزار ، پا</a:t>
            </a:r>
            <a:r>
              <a:rPr lang="ar-SA" sz="2800" dirty="0">
                <a:cs typeface="B Nazanin" panose="00000400000000000000" pitchFamily="2" charset="-78"/>
              </a:rPr>
              <a:t>ي</a:t>
            </a:r>
            <a:r>
              <a:rPr lang="fa-IR" sz="2800" dirty="0">
                <a:cs typeface="B Nazanin" panose="00000400000000000000" pitchFamily="2" charset="-78"/>
              </a:rPr>
              <a:t>گاه</a:t>
            </a:r>
            <a:r>
              <a:rPr lang="ar-SA" sz="2800" dirty="0">
                <a:cs typeface="B Nazanin" panose="00000400000000000000" pitchFamily="2" charset="-78"/>
              </a:rPr>
              <a:t>ي</a:t>
            </a:r>
            <a:r>
              <a:rPr lang="fa-IR" sz="2800" dirty="0">
                <a:cs typeface="B Nazanin" panose="00000400000000000000" pitchFamily="2" charset="-78"/>
              </a:rPr>
              <a:t> جهت ذخ</a:t>
            </a:r>
            <a:r>
              <a:rPr lang="ar-SA" sz="2800" dirty="0">
                <a:cs typeface="B Nazanin" panose="00000400000000000000" pitchFamily="2" charset="-78"/>
              </a:rPr>
              <a:t>ي</a:t>
            </a:r>
            <a:r>
              <a:rPr lang="fa-IR" sz="2800" dirty="0">
                <a:cs typeface="B Nazanin" panose="00000400000000000000" pitchFamily="2" charset="-78"/>
              </a:rPr>
              <a:t>ره و سازمانده</a:t>
            </a:r>
            <a:r>
              <a:rPr lang="ar-SA" sz="2800" dirty="0">
                <a:cs typeface="B Nazanin" panose="00000400000000000000" pitchFamily="2" charset="-78"/>
              </a:rPr>
              <a:t>ي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منابع مورد استفاده در نوشتن  مقالات پا</a:t>
            </a:r>
            <a:r>
              <a:rPr lang="ar-SA" sz="2800" b="1" dirty="0">
                <a:cs typeface="B Nazanin" panose="00000400000000000000" pitchFamily="2" charset="-78"/>
              </a:rPr>
              <a:t>ي</a:t>
            </a:r>
            <a:r>
              <a:rPr lang="fa-IR" sz="2800" b="1" dirty="0">
                <a:cs typeface="B Nazanin" panose="00000400000000000000" pitchFamily="2" charset="-78"/>
              </a:rPr>
              <a:t>ان نامه ها و كتابها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2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>
                <a:cs typeface="Arial" panose="020B0604020202020204" pitchFamily="34" charset="0"/>
              </a:rPr>
              <a:t> EndNote</a:t>
            </a:r>
            <a:r>
              <a:rPr lang="fa-IR" dirty="0">
                <a:cs typeface="Arial" panose="020B0604020202020204" pitchFamily="34" charset="0"/>
              </a:rPr>
              <a:t>چ</a:t>
            </a:r>
            <a:r>
              <a:rPr lang="ar-SA" dirty="0">
                <a:cs typeface="Arial" panose="020B0604020202020204" pitchFamily="34" charset="0"/>
              </a:rPr>
              <a:t>ي</a:t>
            </a:r>
            <a:r>
              <a:rPr lang="fa-IR" dirty="0">
                <a:cs typeface="Arial" panose="020B0604020202020204" pitchFamily="34" charset="0"/>
              </a:rPr>
              <a:t>ست؟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8176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2667000"/>
            <a:ext cx="8020571" cy="3416300"/>
          </a:xfrm>
        </p:spPr>
        <p:txBody>
          <a:bodyPr/>
          <a:lstStyle/>
          <a:p>
            <a:pPr algn="just" rtl="1"/>
            <a:r>
              <a:rPr lang="fa-IR" sz="2800" dirty="0"/>
              <a:t>ايجاد يک بانک اطلاعاتی به شکل کتابخانه مجازی</a:t>
            </a:r>
          </a:p>
          <a:p>
            <a:pPr algn="just" rtl="1"/>
            <a:r>
              <a:rPr lang="fa-IR" sz="2800" dirty="0">
                <a:cs typeface="B Nazanin" panose="00000400000000000000" pitchFamily="2" charset="-78"/>
              </a:rPr>
              <a:t>برقراری ارتباط با بانک ها و پایگاه های اطلاعاتی و جستجوی اطلاعات در آن ها</a:t>
            </a:r>
          </a:p>
          <a:p>
            <a:pPr algn="just" rtl="1"/>
            <a:r>
              <a:rPr lang="fa-IR" sz="2800" dirty="0">
                <a:cs typeface="B Nazanin" panose="00000400000000000000" pitchFamily="2" charset="-78"/>
              </a:rPr>
              <a:t>تهیه فهرست منابع و مآخذ برای پایان نامه ها و مقاله و  غیره، بر اساس انواع استاندارد های کتاب نویسی</a:t>
            </a:r>
          </a:p>
          <a:p>
            <a:pPr algn="just" rtl="1"/>
            <a:r>
              <a:rPr lang="fa-IR" sz="2800" dirty="0">
                <a:cs typeface="B Nazanin" panose="00000400000000000000" pitchFamily="2" charset="-78"/>
              </a:rPr>
              <a:t>ذخیره و سازماندهی جداول، تصاویر و نمودارها در کتابخانه مجازی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7400" y="838200"/>
            <a:ext cx="6572771" cy="706964"/>
          </a:xfrm>
        </p:spPr>
        <p:txBody>
          <a:bodyPr>
            <a:normAutofit fontScale="90000"/>
          </a:bodyPr>
          <a:lstStyle/>
          <a:p>
            <a:pPr algn="r" rtl="1"/>
            <a:r>
              <a:rPr lang="en-US" dirty="0">
                <a:cs typeface="Arial" panose="020B0604020202020204" pitchFamily="34" charset="0"/>
              </a:rPr>
              <a:t> </a:t>
            </a:r>
            <a:r>
              <a:rPr lang="fa-IR" dirty="0">
                <a:cs typeface="Arial" panose="020B0604020202020204" pitchFamily="34" charset="0"/>
              </a:rPr>
              <a:t>قابلیت های </a:t>
            </a:r>
            <a:r>
              <a:rPr lang="en-US" dirty="0" err="1">
                <a:cs typeface="Arial" panose="020B0604020202020204" pitchFamily="34" charset="0"/>
              </a:rPr>
              <a:t>EndNote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23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اصطلاحات رايج در </a:t>
            </a:r>
            <a:r>
              <a:rPr lang="en-US" dirty="0"/>
              <a:t>EndNote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408333" cy="3450696"/>
          </a:xfrm>
        </p:spPr>
        <p:txBody>
          <a:bodyPr>
            <a:normAutofit/>
          </a:bodyPr>
          <a:lstStyle/>
          <a:p>
            <a:pPr marL="514350" indent="-514350" algn="just" rtl="1">
              <a:buFont typeface="+mj-lt"/>
              <a:buAutoNum type="arabicParenR"/>
            </a:pPr>
            <a:r>
              <a:rPr lang="fa-IR" sz="2800" dirty="0">
                <a:cs typeface="B Nazanin" panose="00000400000000000000" pitchFamily="2" charset="-78"/>
              </a:rPr>
              <a:t>مستندات يا </a:t>
            </a:r>
            <a:r>
              <a:rPr lang="en-US" sz="2800" dirty="0">
                <a:cs typeface="B Nazanin" panose="00000400000000000000" pitchFamily="2" charset="-78"/>
              </a:rPr>
              <a:t>Citation</a:t>
            </a:r>
            <a:r>
              <a:rPr lang="fa-IR" sz="2800" dirty="0">
                <a:cs typeface="B Nazanin" panose="00000400000000000000" pitchFamily="2" charset="-78"/>
              </a:rPr>
              <a:t>، که به منابع استناد شده در متن مقاله گفته مي‌شود.</a:t>
            </a:r>
          </a:p>
          <a:p>
            <a:pPr marL="514350" indent="-514350" algn="just" rtl="1">
              <a:buFont typeface="+mj-lt"/>
              <a:buAutoNum type="arabicParenR"/>
            </a:pPr>
            <a:r>
              <a:rPr lang="fa-IR" sz="2800" dirty="0">
                <a:cs typeface="B Nazanin" panose="00000400000000000000" pitchFamily="2" charset="-78"/>
              </a:rPr>
              <a:t>فهرست منابع يا </a:t>
            </a:r>
            <a:r>
              <a:rPr lang="en-US" sz="2800" dirty="0">
                <a:cs typeface="B Nazanin" panose="00000400000000000000" pitchFamily="2" charset="-78"/>
              </a:rPr>
              <a:t>Bibliography</a:t>
            </a:r>
            <a:r>
              <a:rPr lang="fa-IR" sz="2800" dirty="0">
                <a:cs typeface="B Nazanin" panose="00000400000000000000" pitchFamily="2" charset="-78"/>
              </a:rPr>
              <a:t>، که در پايان متن پژوهشي يا مقاله ذکر مي‌شود.</a:t>
            </a:r>
          </a:p>
          <a:p>
            <a:pPr marL="514350" indent="-514350" algn="just" rtl="1">
              <a:buFont typeface="+mj-lt"/>
              <a:buAutoNum type="arabicParenR"/>
            </a:pPr>
            <a:r>
              <a:rPr lang="fa-IR" sz="2800" dirty="0">
                <a:cs typeface="B Nazanin" panose="00000400000000000000" pitchFamily="2" charset="-78"/>
              </a:rPr>
              <a:t>سبک يا </a:t>
            </a:r>
            <a:r>
              <a:rPr lang="en-US" sz="2800" dirty="0">
                <a:cs typeface="B Nazanin" panose="00000400000000000000" pitchFamily="2" charset="-78"/>
              </a:rPr>
              <a:t>Style</a:t>
            </a:r>
            <a:r>
              <a:rPr lang="fa-IR" sz="2800" dirty="0">
                <a:cs typeface="B Nazanin" panose="00000400000000000000" pitchFamily="2" charset="-78"/>
              </a:rPr>
              <a:t>، که مجلات مختلف براي نوشتن منابع از آنها استفاده مي‌کنند.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4</a:t>
            </a:fld>
            <a:endParaRPr lang="fa-IR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55" y="4800600"/>
            <a:ext cx="9144000" cy="22098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19205" y="3549563"/>
            <a:ext cx="6858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1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600" y="4191000"/>
            <a:ext cx="2286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286000" y="4316260"/>
            <a:ext cx="6858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3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57400" y="48006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438400" y="6245268"/>
            <a:ext cx="6858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>
            <a:off x="2057400" y="5905500"/>
            <a:ext cx="481433" cy="4290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13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سبک های پرکاربرد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2895600"/>
            <a:ext cx="6572771" cy="26268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+mj-lt"/>
              <a:buAutoNum type="arabicParenR"/>
              <a:tabLst/>
              <a:defRPr/>
            </a:pPr>
            <a:r>
              <a:rPr lang="en-US" sz="3200" noProof="0" dirty="0">
                <a:cs typeface="B Nazanin" panose="00000400000000000000" pitchFamily="2" charset="-78"/>
              </a:rPr>
              <a:t>IEEE</a:t>
            </a:r>
          </a:p>
          <a:p>
            <a:pPr marL="514350" marR="0" lvl="0" indent="-5143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+mj-lt"/>
              <a:buAutoNum type="arabicParenR"/>
              <a:tabLst/>
              <a:defRPr/>
            </a:pPr>
            <a:r>
              <a:rPr lang="en-US" sz="3200" dirty="0">
                <a:cs typeface="B Nazanin" panose="00000400000000000000" pitchFamily="2" charset="-78"/>
              </a:rPr>
              <a:t>APA</a:t>
            </a:r>
            <a:endParaRPr lang="fa-IR" sz="3200" noProof="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b="8280"/>
          <a:stretch/>
        </p:blipFill>
        <p:spPr>
          <a:xfrm>
            <a:off x="-25052" y="2413347"/>
            <a:ext cx="5638800" cy="43089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324600" y="4551123"/>
            <a:ext cx="19812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rgbClr val="FF0000"/>
                </a:solidFill>
              </a:rPr>
              <a:t>سبک معروف برای رشته های غیر مهندسی و عمومی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086600" y="3962400"/>
            <a:ext cx="381000" cy="5887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57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tx1"/>
                </a:solidFill>
              </a:rPr>
              <a:t>رفرنس نویسی به سبک </a:t>
            </a:r>
            <a:r>
              <a:rPr lang="en-US" dirty="0">
                <a:solidFill>
                  <a:schemeClr val="tx1"/>
                </a:solidFill>
              </a:rPr>
              <a:t>IEEE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6442" y="2603500"/>
            <a:ext cx="6572771" cy="106629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defTabSz="4572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fa-IR" sz="2400" dirty="0">
                <a:solidFill>
                  <a:schemeClr val="bg1"/>
                </a:solidFill>
                <a:cs typeface="2  Nazanin" pitchFamily="2" charset="-78"/>
              </a:rPr>
              <a:t>در شکل 3-2 ساختار ساده‌ترین شبکه عصبی وقتی که دارای بایاس می‌باشد نشان داده شده است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fa-I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fa-I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61870" y="4072636"/>
            <a:ext cx="7504890" cy="14015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 defTabSz="457200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US" dirty="0"/>
              <a:t>M.A. </a:t>
            </a:r>
            <a:r>
              <a:rPr lang="en-US" dirty="0" err="1"/>
              <a:t>Behrang</a:t>
            </a:r>
            <a:r>
              <a:rPr lang="en-US" dirty="0"/>
              <a:t>, E. </a:t>
            </a:r>
            <a:r>
              <a:rPr lang="en-US" dirty="0" err="1"/>
              <a:t>Assareh</a:t>
            </a:r>
            <a:r>
              <a:rPr lang="en-US" dirty="0"/>
              <a:t>, A. </a:t>
            </a:r>
            <a:r>
              <a:rPr lang="en-US" dirty="0" err="1"/>
              <a:t>Ghanbarzadeh</a:t>
            </a:r>
            <a:r>
              <a:rPr lang="en-US" dirty="0"/>
              <a:t>, A.R. </a:t>
            </a:r>
            <a:r>
              <a:rPr lang="en-US" dirty="0" err="1"/>
              <a:t>Noghrehabadi</a:t>
            </a:r>
            <a:r>
              <a:rPr lang="en-US" dirty="0"/>
              <a:t>, "The potential of different artificial neural network (ANN) techniques in daily global solar radiation modeling based on meteorological data," Solar Energy, vol. 84, p. 1468–1480, 2010.</a:t>
            </a:r>
            <a:endParaRPr kumimoji="0" lang="fa-IR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9184" y="2663020"/>
            <a:ext cx="8037576" cy="1151636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a-IR" sz="800" b="1" dirty="0">
              <a:solidFill>
                <a:srgbClr val="C00000"/>
              </a:solidFill>
              <a:cs typeface="B Nazanin" pitchFamily="2" charset="-78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a-IR" sz="800" b="1" dirty="0">
              <a:solidFill>
                <a:srgbClr val="C00000"/>
              </a:solidFill>
              <a:cs typeface="B Nazanin" pitchFamily="2" charset="-78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3200" b="1" dirty="0">
                <a:solidFill>
                  <a:srgbClr val="C00000"/>
                </a:solidFill>
                <a:cs typeface="B Nazanin" pitchFamily="2" charset="-78"/>
              </a:rPr>
              <a:t>مقاله : حرف اول نام. نام نویسنده، ”عنوان مقاله“، عنوان کامل ژورنال، شماره جلد، شماره صفحه، سال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721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استفاده از نرم افزار </a:t>
            </a:r>
            <a:r>
              <a:rPr lang="en-US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ENDNOTE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5776" y="2743200"/>
            <a:ext cx="4549458" cy="3149600"/>
          </a:xfrm>
        </p:spPr>
        <p:txBody>
          <a:bodyPr/>
          <a:lstStyle/>
          <a:p>
            <a:pPr algn="r" rtl="1"/>
            <a:r>
              <a:rPr lang="fa-IR" sz="2400" b="1" dirty="0"/>
              <a:t>چنانچه براي اولين بار از اين برنامه استفاده مي‌کنيد پنجره زير براي شما نمايش داده مي‌شود.</a:t>
            </a:r>
          </a:p>
          <a:p>
            <a:pPr algn="r" rtl="1"/>
            <a:r>
              <a:rPr lang="fa-IR" sz="2400" b="1" dirty="0"/>
              <a:t>با انتخاب گزينه دوم مي‌توانيد يک </a:t>
            </a:r>
            <a:r>
              <a:rPr lang="en-US" sz="2400" b="1" dirty="0"/>
              <a:t>Library</a:t>
            </a:r>
            <a:r>
              <a:rPr lang="fa-IR" sz="2400" b="1" dirty="0"/>
              <a:t> جديد بسازيد</a:t>
            </a:r>
          </a:p>
          <a:p>
            <a:pPr algn="r" rtl="1"/>
            <a:r>
              <a:rPr lang="fa-IR" sz="2400" b="1" dirty="0"/>
              <a:t>در صورت داشتن </a:t>
            </a:r>
            <a:r>
              <a:rPr lang="en-US" sz="2400" b="1" dirty="0"/>
              <a:t>Library</a:t>
            </a:r>
            <a:r>
              <a:rPr lang="fa-IR" sz="2400" b="1" dirty="0"/>
              <a:t> قبلي، گزينه سوم را انتخاب نماييد.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24" y="2349501"/>
            <a:ext cx="3068984" cy="363323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7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4857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استفاده از نرم افزار </a:t>
            </a:r>
            <a:r>
              <a:rPr lang="en-US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ENDNOTE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1525" y="2438400"/>
            <a:ext cx="4153088" cy="3416300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/>
              <a:t>بعد از انتخاب گزينه دوم، در پنجره بازشده، نام و محل ذخيره شدن </a:t>
            </a:r>
            <a:r>
              <a:rPr lang="en-US" sz="2400" b="1" dirty="0"/>
              <a:t>Library</a:t>
            </a:r>
            <a:r>
              <a:rPr lang="fa-IR" sz="2400" b="1" dirty="0"/>
              <a:t> خود را انتخاب نموده و بر روي دکمه </a:t>
            </a:r>
            <a:r>
              <a:rPr lang="en-US" sz="2400" b="1" dirty="0"/>
              <a:t>SAVE</a:t>
            </a:r>
            <a:r>
              <a:rPr lang="fa-IR" sz="2400" b="1" dirty="0"/>
              <a:t> کليک کنيد.</a:t>
            </a:r>
          </a:p>
          <a:p>
            <a:pPr algn="r" rtl="1"/>
            <a:r>
              <a:rPr lang="fa-IR" sz="2400" b="1" dirty="0"/>
              <a:t>شما همچنين مي‌توانيد براي ايجاد </a:t>
            </a:r>
            <a:r>
              <a:rPr lang="en-US" sz="2400" b="1" dirty="0"/>
              <a:t>Library</a:t>
            </a:r>
            <a:r>
              <a:rPr lang="fa-IR" sz="2400" b="1" dirty="0"/>
              <a:t> جديد از منوي </a:t>
            </a:r>
            <a:r>
              <a:rPr lang="en-US" sz="2400" b="1" dirty="0"/>
              <a:t>File/ New</a:t>
            </a:r>
            <a:r>
              <a:rPr lang="fa-IR" sz="2400" b="1" dirty="0"/>
              <a:t> واقع در نوار ابزار بالاي برنامه </a:t>
            </a:r>
            <a:r>
              <a:rPr lang="en-US" sz="2400" b="1" dirty="0"/>
              <a:t>EndNote</a:t>
            </a:r>
            <a:r>
              <a:rPr lang="fa-IR" sz="2400" b="1" dirty="0"/>
              <a:t> هم استفاده نماييد.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69" y="2044684"/>
            <a:ext cx="3962400" cy="398310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73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روش‌هاي ورود منابع به برنامه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1315" y="2328085"/>
            <a:ext cx="3101872" cy="3416300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2000" b="1" dirty="0">
                <a:solidFill>
                  <a:srgbClr val="FF0000"/>
                </a:solidFill>
              </a:rPr>
              <a:t>روش اول: تايپ دستي بخش‌هاي منابع</a:t>
            </a:r>
          </a:p>
          <a:p>
            <a:pPr algn="r" rtl="1"/>
            <a:r>
              <a:rPr lang="fa-IR" dirty="0"/>
              <a:t>در پنجره بازشده بر روي علامت اضافه کردن منبع که در شکل نشان داده شده است کليک نماييد.</a:t>
            </a:r>
          </a:p>
          <a:p>
            <a:pPr algn="r" rtl="1"/>
            <a:r>
              <a:rPr lang="fa-IR" dirty="0"/>
              <a:t>همچنین می‌توانید با انتخاب گزینه‌های </a:t>
            </a:r>
            <a:r>
              <a:rPr lang="en-US" dirty="0"/>
              <a:t>References/ New reference</a:t>
            </a:r>
            <a:r>
              <a:rPr lang="fa-IR" dirty="0"/>
              <a:t> از نوار منوی بالای صفحه وارد صفحه ورود دستی منابع شوید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72" y="1712135"/>
            <a:ext cx="5264944" cy="4648200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 rot="10800000">
            <a:off x="2728535" y="2328086"/>
            <a:ext cx="120902" cy="15073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5540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80</TotalTime>
  <Words>709</Words>
  <Application>Microsoft Office PowerPoint</Application>
  <PresentationFormat>On-screen Show (4:3)</PresentationFormat>
  <Paragraphs>70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Bnazanin</vt:lpstr>
      <vt:lpstr>Calibri</vt:lpstr>
      <vt:lpstr>Candara</vt:lpstr>
      <vt:lpstr>Symbol</vt:lpstr>
      <vt:lpstr>Waveform</vt:lpstr>
      <vt:lpstr>Office Theme</vt:lpstr>
      <vt:lpstr>آموزش نرم افزار EndNote </vt:lpstr>
      <vt:lpstr> EndNoteچيست؟</vt:lpstr>
      <vt:lpstr> قابلیت های EndNote</vt:lpstr>
      <vt:lpstr>اصطلاحات رايج در EndNote</vt:lpstr>
      <vt:lpstr>سبک های پرکاربرد</vt:lpstr>
      <vt:lpstr>رفرنس نویسی به سبک IEEE</vt:lpstr>
      <vt:lpstr>استفاده از نرم افزار ENDNOTE</vt:lpstr>
      <vt:lpstr>استفاده از نرم افزار ENDNOTE</vt:lpstr>
      <vt:lpstr>روش‌هاي ورود منابع به برنامه</vt:lpstr>
      <vt:lpstr>روش‌هاي ورود منابع به برنامه</vt:lpstr>
      <vt:lpstr>روش‌هاي ورود منابع به برنامه</vt:lpstr>
      <vt:lpstr>PowerPoint Presentation</vt:lpstr>
      <vt:lpstr>PowerPoint Presentation</vt:lpstr>
      <vt:lpstr>منبع مورد نظر درج شده.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elahe</dc:creator>
  <cp:lastModifiedBy>DANESHKADE</cp:lastModifiedBy>
  <cp:revision>16</cp:revision>
  <dcterms:created xsi:type="dcterms:W3CDTF">2014-11-06T16:03:17Z</dcterms:created>
  <dcterms:modified xsi:type="dcterms:W3CDTF">2024-05-12T08:05:24Z</dcterms:modified>
</cp:coreProperties>
</file>